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4"/>
  </p:notesMasterIdLst>
  <p:sldIdLst>
    <p:sldId id="295" r:id="rId2"/>
    <p:sldId id="299" r:id="rId3"/>
    <p:sldId id="298" r:id="rId4"/>
    <p:sldId id="297" r:id="rId5"/>
    <p:sldId id="452" r:id="rId6"/>
    <p:sldId id="453" r:id="rId7"/>
    <p:sldId id="451" r:id="rId8"/>
    <p:sldId id="265" r:id="rId9"/>
    <p:sldId id="296" r:id="rId10"/>
    <p:sldId id="300" r:id="rId11"/>
    <p:sldId id="280" r:id="rId12"/>
    <p:sldId id="281" r:id="rId13"/>
    <p:sldId id="282" r:id="rId14"/>
    <p:sldId id="283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1" r:id="rId24"/>
    <p:sldId id="312" r:id="rId25"/>
    <p:sldId id="454" r:id="rId26"/>
    <p:sldId id="323" r:id="rId27"/>
    <p:sldId id="324" r:id="rId28"/>
    <p:sldId id="325" r:id="rId29"/>
    <p:sldId id="315" r:id="rId30"/>
    <p:sldId id="310" r:id="rId31"/>
    <p:sldId id="284" r:id="rId32"/>
    <p:sldId id="455" r:id="rId33"/>
    <p:sldId id="285" r:id="rId34"/>
    <p:sldId id="319" r:id="rId35"/>
    <p:sldId id="461" r:id="rId36"/>
    <p:sldId id="320" r:id="rId37"/>
    <p:sldId id="322" r:id="rId38"/>
    <p:sldId id="313" r:id="rId39"/>
    <p:sldId id="318" r:id="rId40"/>
    <p:sldId id="314" r:id="rId41"/>
    <p:sldId id="456" r:id="rId42"/>
    <p:sldId id="316" r:id="rId43"/>
    <p:sldId id="317" r:id="rId44"/>
    <p:sldId id="460" r:id="rId45"/>
    <p:sldId id="462" r:id="rId46"/>
    <p:sldId id="463" r:id="rId47"/>
    <p:sldId id="286" r:id="rId48"/>
    <p:sldId id="457" r:id="rId49"/>
    <p:sldId id="321" r:id="rId50"/>
    <p:sldId id="287" r:id="rId51"/>
    <p:sldId id="458" r:id="rId52"/>
    <p:sldId id="459" r:id="rId53"/>
    <p:sldId id="288" r:id="rId54"/>
    <p:sldId id="289" r:id="rId55"/>
    <p:sldId id="291" r:id="rId56"/>
    <p:sldId id="292" r:id="rId57"/>
    <p:sldId id="293" r:id="rId58"/>
    <p:sldId id="326" r:id="rId59"/>
    <p:sldId id="327" r:id="rId60"/>
    <p:sldId id="443" r:id="rId61"/>
    <p:sldId id="332" r:id="rId62"/>
    <p:sldId id="328" r:id="rId63"/>
    <p:sldId id="419" r:id="rId64"/>
    <p:sldId id="329" r:id="rId65"/>
    <p:sldId id="405" r:id="rId66"/>
    <p:sldId id="403" r:id="rId67"/>
    <p:sldId id="331" r:id="rId68"/>
    <p:sldId id="407" r:id="rId69"/>
    <p:sldId id="429" r:id="rId70"/>
    <p:sldId id="448" r:id="rId71"/>
    <p:sldId id="424" r:id="rId72"/>
    <p:sldId id="330" r:id="rId73"/>
    <p:sldId id="408" r:id="rId74"/>
    <p:sldId id="410" r:id="rId75"/>
    <p:sldId id="411" r:id="rId76"/>
    <p:sldId id="417" r:id="rId77"/>
    <p:sldId id="420" r:id="rId78"/>
    <p:sldId id="449" r:id="rId79"/>
    <p:sldId id="422" r:id="rId80"/>
    <p:sldId id="406" r:id="rId81"/>
    <p:sldId id="412" r:id="rId82"/>
    <p:sldId id="414" r:id="rId83"/>
    <p:sldId id="416" r:id="rId84"/>
    <p:sldId id="418" r:id="rId85"/>
    <p:sldId id="442" r:id="rId86"/>
    <p:sldId id="450" r:id="rId87"/>
    <p:sldId id="425" r:id="rId88"/>
    <p:sldId id="428" r:id="rId89"/>
    <p:sldId id="426" r:id="rId90"/>
    <p:sldId id="430" r:id="rId91"/>
    <p:sldId id="431" r:id="rId92"/>
    <p:sldId id="432" r:id="rId93"/>
    <p:sldId id="433" r:id="rId94"/>
    <p:sldId id="436" r:id="rId95"/>
    <p:sldId id="415" r:id="rId96"/>
    <p:sldId id="437" r:id="rId97"/>
    <p:sldId id="439" r:id="rId98"/>
    <p:sldId id="441" r:id="rId99"/>
    <p:sldId id="440" r:id="rId100"/>
    <p:sldId id="421" r:id="rId101"/>
    <p:sldId id="464" r:id="rId102"/>
    <p:sldId id="478" r:id="rId103"/>
    <p:sldId id="423" r:id="rId104"/>
    <p:sldId id="479" r:id="rId105"/>
    <p:sldId id="465" r:id="rId106"/>
    <p:sldId id="466" r:id="rId107"/>
    <p:sldId id="467" r:id="rId108"/>
    <p:sldId id="427" r:id="rId109"/>
    <p:sldId id="487" r:id="rId110"/>
    <p:sldId id="489" r:id="rId111"/>
    <p:sldId id="490" r:id="rId112"/>
    <p:sldId id="488" r:id="rId113"/>
    <p:sldId id="491" r:id="rId114"/>
    <p:sldId id="468" r:id="rId115"/>
    <p:sldId id="469" r:id="rId116"/>
    <p:sldId id="470" r:id="rId117"/>
    <p:sldId id="434" r:id="rId118"/>
    <p:sldId id="480" r:id="rId119"/>
    <p:sldId id="481" r:id="rId120"/>
    <p:sldId id="472" r:id="rId121"/>
    <p:sldId id="471" r:id="rId122"/>
    <p:sldId id="482" r:id="rId123"/>
    <p:sldId id="473" r:id="rId124"/>
    <p:sldId id="474" r:id="rId125"/>
    <p:sldId id="475" r:id="rId126"/>
    <p:sldId id="476" r:id="rId127"/>
    <p:sldId id="483" r:id="rId128"/>
    <p:sldId id="484" r:id="rId129"/>
    <p:sldId id="485" r:id="rId130"/>
    <p:sldId id="486" r:id="rId131"/>
    <p:sldId id="477" r:id="rId132"/>
    <p:sldId id="435" r:id="rId1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thya Sundar" initials="S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showPr>
    <p:present/>
    <p:sldAll/>
    <p:penClr>
      <a:srgbClr val="FF0000"/>
    </p:penClr>
  </p:showPr>
  <p:clrMru>
    <a:srgbClr val="0033CC"/>
    <a:srgbClr val="008000"/>
    <a:srgbClr val="00FF00"/>
    <a:srgbClr val="000000"/>
    <a:srgbClr val="FF4266"/>
    <a:srgbClr val="FC4A7E"/>
    <a:srgbClr val="C8C7A8"/>
    <a:srgbClr val="84AF9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913" autoAdjust="0"/>
    <p:restoredTop sz="93508" autoAdjust="0"/>
  </p:normalViewPr>
  <p:slideViewPr>
    <p:cSldViewPr snapToGrid="0">
      <p:cViewPr varScale="1">
        <p:scale>
          <a:sx n="68" d="100"/>
          <a:sy n="68" d="100"/>
        </p:scale>
        <p:origin x="-66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20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8-19T11:14:01.327" idx="2">
    <p:pos x="3043" y="1612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D1B9C51-DB26-4940-B932-5493AA9779A8}" type="datetimeFigureOut">
              <a:rPr lang="en-IN"/>
              <a:pPr>
                <a:defRPr/>
              </a:pPr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618854D-1685-4E0C-A044-1C134F35E08E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Root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Children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Leaf Node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Parent Node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Ancestors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Climbing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Descending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6A96B35-D3FD-4632-8A17-AAF9187928D9}" type="slidenum">
              <a:rPr lang="en-IN" altLang="en-US" smtClean="0"/>
              <a:pPr/>
              <a:t>15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09F263-D2B8-455D-8CF9-00A95EB8DC3D}" type="slidenum">
              <a:rPr lang="en-IN" altLang="en-US" smtClean="0"/>
              <a:pPr/>
              <a:t>25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array representation of a binary tree, we use one-dimensional array (1-D Array) to represent a binary tree.</a:t>
            </a: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Consider the above example of a binary tree and it is represented as follows...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To represent a binary tree of depth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'n'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using array representation, we need one dimensional array with a maximum size of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2n + 1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</a:t>
            </a:r>
            <a:endParaRPr lang="en-US" alt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75F18B-9C70-41D2-BE3D-89A3177EB496}" type="slidenum">
              <a:rPr lang="en-IN" altLang="en-US" smtClean="0"/>
              <a:pPr/>
              <a:t>29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We use a double linked list to represent a binary tree. In a double linked list, every node consists of three fields. First field for storing left child address, second for storing actual data and third for storing right child address.</a:t>
            </a:r>
            <a:br>
              <a:rPr lang="en-US" altLang="en-US" smtClean="0">
                <a:solidFill>
                  <a:srgbClr val="333333"/>
                </a:solidFill>
                <a:latin typeface="Open Sans"/>
              </a:rPr>
            </a:b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this linked list representation, a node has the following structure...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5CF452-32EA-489C-8BB6-46DEB6611075}" type="slidenum">
              <a:rPr lang="en-IN" altLang="en-US" smtClean="0"/>
              <a:pPr/>
              <a:t>30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binary tree, every node can have a maximum of two children. But in strictly binary tree, every node should have exactly two children or none. That means every internal node must have exactly two children. 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Strictly binary tree is also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Full Binary Tree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Proper Binary Tree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2-Tree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A strictly Binary Tree can be defined as follows...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A binary tree in which every node has either two or zero number of children is called Strictly Binary Tree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E51058-9A7B-4037-AB7B-C005681BBD5E}" type="slidenum">
              <a:rPr lang="en-IN" altLang="en-US" smtClean="0"/>
              <a:pPr/>
              <a:t>38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smtClean="0">
                <a:solidFill>
                  <a:srgbClr val="303133"/>
                </a:solidFill>
                <a:latin typeface="proxima_novaregular"/>
              </a:rPr>
              <a:t>Perfect binary trees:</a:t>
            </a:r>
            <a:r>
              <a:rPr lang="en-US" altLang="en-US" smtClean="0">
                <a:solidFill>
                  <a:srgbClr val="303133"/>
                </a:solidFill>
                <a:latin typeface="proxima_novaregular"/>
              </a:rPr>
              <a:t> Perfect binary trees are binary trees whose leaves are present at the same level and whose internal nodes carry two children.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03133"/>
                </a:solidFill>
                <a:latin typeface="proxima_novaregular"/>
              </a:rPr>
              <a:t>A common example of a perfect binary tree is an ancestral family tree.</a:t>
            </a:r>
            <a:endParaRPr lang="en-US" alt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A4BAB-AEA8-4B82-91AD-D44C7A7C70DD}" type="slidenum">
              <a:rPr lang="en-IN" altLang="en-US" smtClean="0"/>
              <a:pPr/>
              <a:t>39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binary tree, every node can have a maximum of two children. But in strictly binary tree, every node should have exactly two children or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none and in complete binary tree all the nodes must have exactly two children and at every level of complete binary tree there must be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2</a:t>
            </a:r>
            <a:r>
              <a:rPr lang="en-US" altLang="en-US" baseline="30000" smtClean="0">
                <a:solidFill>
                  <a:srgbClr val="333333"/>
                </a:solidFill>
                <a:latin typeface="Open Sans"/>
              </a:rPr>
              <a:t>level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 number of nodes. For example at level 2 there must be 2</a:t>
            </a:r>
            <a:r>
              <a:rPr lang="en-US" altLang="en-US" baseline="30000" smtClean="0">
                <a:solidFill>
                  <a:srgbClr val="333333"/>
                </a:solidFill>
                <a:latin typeface="Open Sans"/>
              </a:rPr>
              <a:t>2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= 4 nodes and at level 3 there must be 2</a:t>
            </a:r>
            <a:r>
              <a:rPr lang="en-US" altLang="en-US" baseline="30000" smtClean="0">
                <a:solidFill>
                  <a:srgbClr val="333333"/>
                </a:solidFill>
                <a:latin typeface="Open Sans"/>
              </a:rPr>
              <a:t>3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= 8 nodes.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A binary tree in which every internal node has exactly two children and all leaf nodes are at same level is called Complete Binary Tree.</a:t>
            </a: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Complete binary tree is also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Perfect Binary Tree</a:t>
            </a:r>
            <a:endParaRPr lang="en-US" alt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0839E61-61E5-45DB-B35B-7CBDBC38B389}" type="slidenum">
              <a:rPr lang="en-IN" altLang="en-US" smtClean="0"/>
              <a:pPr/>
              <a:t>40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N/2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4/2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2 Internal nodes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E9F739-89AE-4F41-993B-EB7524D90275}" type="slidenum">
              <a:rPr lang="en-IN" altLang="en-US" smtClean="0"/>
              <a:pPr/>
              <a:t>56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A binary tree with ‘L’ leaves has at least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log2⁡L+1 number of levels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The maximum number of nodes at level ‘l’ will be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2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−1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2l−1 . Here level is the number of nodes on path from root to the node, including the root itself. We are considering the level of root is 1.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Maximum number of nodes present in binary tree of height h is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2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h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−1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2h−1 . Here height is the max number of nodes on root to leaf path. Here we are considering height of a tree with one node is 1.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In a binary tree with n nodes, minimum possible height or minimum number of levels are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+1⟯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log2⁡⟮n+1⟯ . If we consider that the height of leaf node is considered as 0, then the formula will be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+1⟯−1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log2⁡⟮n+1⟯−1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A binary tree with ‘L’ leaves has at least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log2⁡L+1 number of levels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If a binary tree has 0 or 2 children, then number of leaf nodes are always one more than nodes with two children.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E1A93D-6C59-4F07-B6BD-E9AA28EC9343}" type="slidenum">
              <a:rPr lang="en-IN" altLang="en-US" smtClean="0"/>
              <a:pPr/>
              <a:t>57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i="1" smtClean="0">
                <a:latin typeface="Roboto"/>
              </a:rPr>
              <a:t>In a Binary Tree with N nodes, minimum possible height or minimum number of levels is  ?</a:t>
            </a:r>
          </a:p>
          <a:p>
            <a:pPr eaLnBrk="1" hangingPunct="1">
              <a:spcBef>
                <a:spcPct val="0"/>
              </a:spcBef>
            </a:pPr>
            <a:endParaRPr lang="en-US" altLang="en-US" b="1" i="1" smtClean="0">
              <a:latin typeface="Roboto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b="1" i="1" smtClean="0">
                <a:latin typeface="Roboto"/>
              </a:rPr>
              <a:t>Log</a:t>
            </a:r>
            <a:r>
              <a:rPr lang="en-US" altLang="en-US" b="1" i="1" baseline="-25000" smtClean="0">
                <a:latin typeface="Roboto"/>
              </a:rPr>
              <a:t>2</a:t>
            </a:r>
            <a:r>
              <a:rPr lang="en-US" altLang="en-US" b="1" i="1" smtClean="0">
                <a:latin typeface="Roboto"/>
              </a:rPr>
              <a:t>(N+1) ?  </a:t>
            </a: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>
                <a:latin typeface="Roboto"/>
              </a:rPr>
              <a:t>This can be directly derived from point 2 above. If we consider the convention where height of a leaf node is considered as 0, then above formula for minimum possible height becomes   ? Log</a:t>
            </a:r>
            <a:r>
              <a:rPr lang="en-US" altLang="en-US" baseline="-25000" smtClean="0">
                <a:latin typeface="Roboto"/>
              </a:rPr>
              <a:t>2</a:t>
            </a:r>
            <a:r>
              <a:rPr lang="en-US" altLang="en-US" smtClean="0">
                <a:latin typeface="Roboto"/>
              </a:rPr>
              <a:t>(N+1) ? – 1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latin typeface="Roboto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In a binary tree with n nodes, minimum possible height or minimum number of levels are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+1⟯</a:t>
            </a:r>
            <a:r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t>log2⁡⟮n+1⟯ . If we consider that the height of leaf node is considered as 0, then the formula will be 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 smtClean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smtClean="0">
                <a:solidFill>
                  <a:srgbClr val="000000"/>
                </a:solidFill>
                <a:latin typeface="MathJax_Main"/>
              </a:rPr>
              <a:t>+1⟯−1</a:t>
            </a: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B1E30F-0AC0-4368-9829-CA4E1DC7DBEF}" type="slidenum">
              <a:rPr lang="en-IN" altLang="en-US" smtClean="0"/>
              <a:pPr/>
              <a:t>58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667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672D2AC-EE16-4143-A3A2-327BEF3316B1}" type="slidenum">
              <a:rPr lang="en-IN" altLang="en-US" smtClean="0"/>
              <a:pPr/>
              <a:t>62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smtClean="0">
                <a:solidFill>
                  <a:srgbClr val="E00D50"/>
                </a:solidFill>
                <a:latin typeface="Open Sans"/>
              </a:rPr>
              <a:t>Internal Nodes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node which has atleast one child is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INTERNAL Node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simple words, an internal node is a node with atleast one child.</a:t>
            </a:r>
            <a:br>
              <a:rPr lang="en-US" altLang="en-US" smtClean="0">
                <a:solidFill>
                  <a:srgbClr val="333333"/>
                </a:solidFill>
                <a:latin typeface="Open Sans"/>
              </a:rPr>
            </a:br>
            <a:r>
              <a:rPr lang="en-US" altLang="en-US" smtClean="0">
                <a:solidFill>
                  <a:srgbClr val="333333"/>
                </a:solidFill>
                <a:latin typeface="Open Sans"/>
              </a:rPr>
              <a:t/>
            </a:r>
            <a:br>
              <a:rPr lang="en-US" altLang="en-US" smtClean="0">
                <a:solidFill>
                  <a:srgbClr val="333333"/>
                </a:solidFill>
                <a:latin typeface="Open Sans"/>
              </a:rPr>
            </a:b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nodes other than leaf nodes are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Internal Nodes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The root node is also said to be Internal Node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if the tree has more than one node. </a:t>
            </a:r>
            <a:r>
              <a:rPr lang="en-US" altLang="en-US" u="sng" smtClean="0">
                <a:solidFill>
                  <a:srgbClr val="333333"/>
                </a:solidFill>
                <a:latin typeface="Open Sans"/>
              </a:rPr>
              <a:t>Internal nodes are also called as '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Non-Terminal</a:t>
            </a:r>
            <a:r>
              <a:rPr lang="en-US" altLang="en-US" u="sng" smtClean="0">
                <a:solidFill>
                  <a:srgbClr val="333333"/>
                </a:solidFill>
                <a:latin typeface="Open Sans"/>
              </a:rPr>
              <a:t>' nodes.</a:t>
            </a:r>
            <a:endParaRPr lang="en-US" altLang="en-US" smtClean="0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FC22E0-FBE5-4A6C-BFB1-C2DA7B8BD374}" type="slidenum">
              <a:rPr lang="en-IN" altLang="en-US" smtClean="0"/>
              <a:pPr/>
              <a:t>16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5770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D58D98-02EE-4765-86D2-F83D94B28942}" type="slidenum">
              <a:rPr lang="en-IN" altLang="en-US" smtClean="0"/>
              <a:pPr/>
              <a:t>89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617EF97-8784-430C-B350-EA892295726E}" type="slidenum">
              <a:rPr lang="en-IN" altLang="en-US" smtClean="0"/>
              <a:pPr/>
              <a:t>96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smtClean="0"/>
          </a:p>
        </p:txBody>
      </p:sp>
      <p:sp>
        <p:nvSpPr>
          <p:cNvPr id="159748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itchFamily="34" charset="0"/>
                <a:cs typeface="Arial" pitchFamily="34" charset="0"/>
              </a:rPr>
              <a:t>School of Computing</a:t>
            </a:r>
          </a:p>
        </p:txBody>
      </p:sp>
      <p:sp>
        <p:nvSpPr>
          <p:cNvPr id="159749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894ABA-F5F7-4709-A500-D8D0162B994A}" type="slidenum">
              <a:rPr lang="en-US" altLang="en-US" smtClean="0">
                <a:latin typeface="Arial" pitchFamily="34" charset="0"/>
              </a:rPr>
              <a:pPr/>
              <a:t>105</a:t>
            </a:fld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6077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7ED6AD-2C21-4C79-82D9-95602C73F2F8}" type="slidenum">
              <a:rPr lang="en-IN" altLang="en-US" smtClean="0"/>
              <a:pPr/>
              <a:t>118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6179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BA026C-5F79-48B1-AB75-294FE4CBE627}" type="slidenum">
              <a:rPr lang="en-IN" altLang="en-US" smtClean="0"/>
              <a:pPr/>
              <a:t>129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6282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CA9E1B2-44FD-4304-B9A8-568A732FFAB3}" type="slidenum">
              <a:rPr lang="en-IN" altLang="en-US" smtClean="0"/>
              <a:pPr/>
              <a:t>130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total number of children of a node is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DEGREE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of that Node. In simple words,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the Degree of a node is total number of children it has. The highest degree of a node among all the nodes in a tree is called as '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Degree of Tree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'</a:t>
            </a:r>
            <a:endParaRPr lang="en-US" alt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AF7B55-E082-4125-9CA3-33B70BB2FA13}" type="slidenum">
              <a:rPr lang="en-IN" altLang="en-US" smtClean="0"/>
              <a:pPr/>
              <a:t>17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root node is said to be at Level 0 and the children of root node are at Level 1 and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the children of the nodes which are at Level 1 will be at Level 2 and so on...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simple words, in a tree each step from top to bottom is called as a Level and the Level count starts with '0' and incremented by one at each level (Step).</a:t>
            </a:r>
            <a:endParaRPr lang="en-US" alt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6C9832-872D-44EE-86D1-6581BD6129D7}" type="slidenum">
              <a:rPr lang="en-IN" altLang="en-US" smtClean="0"/>
              <a:pPr/>
              <a:t>18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total number of edges from leaf node to a particular node in the longest path is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HEIGHT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of that Node.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u="sng" smtClean="0">
                <a:solidFill>
                  <a:srgbClr val="333333"/>
                </a:solidFill>
                <a:latin typeface="Open Sans"/>
              </a:rPr>
              <a:t>In a tree, height of the root node is said to be 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height of the tree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 In a tree, 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height of all leaf nodes is '0'.</a:t>
            </a:r>
            <a:endParaRPr lang="en-US" altLang="en-US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CDEE78-7E37-42B6-AEB0-239506C39B45}" type="slidenum">
              <a:rPr lang="en-IN" altLang="en-US" smtClean="0"/>
              <a:pPr/>
              <a:t>19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total number of egdes from root node to a particular node is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DEPTH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of that Node.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</a:t>
            </a:r>
            <a:r>
              <a:rPr lang="en-US" altLang="en-US" u="sng" smtClean="0">
                <a:solidFill>
                  <a:srgbClr val="333333"/>
                </a:solidFill>
                <a:latin typeface="Open Sans"/>
              </a:rPr>
              <a:t>In a tree, the total number of edges from root node to a leaf node in the longest path is said to be 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Depth of the tree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 In simple words, the highest depth of any leaf node in a tree is said to be depth of that tree. In a tree, </a:t>
            </a: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depth of the root node is '0'.</a:t>
            </a:r>
            <a:endParaRPr lang="en-US" alt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622922-FC35-4279-A699-3EAC368C64B0}" type="slidenum">
              <a:rPr lang="en-IN" altLang="en-US" smtClean="0"/>
              <a:pPr/>
              <a:t>20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the sequence of Nodes and Edges from one node to another node is called as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PATH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between that two Nodes.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u="sng" smtClean="0">
                <a:solidFill>
                  <a:srgbClr val="333333"/>
                </a:solidFill>
                <a:latin typeface="Open Sans"/>
              </a:rPr>
              <a:t>Length of a Path</a:t>
            </a:r>
            <a:r>
              <a:rPr lang="en-US" altLang="en-US" u="sng" smtClean="0">
                <a:solidFill>
                  <a:srgbClr val="333333"/>
                </a:solidFill>
                <a:latin typeface="Open Sans"/>
              </a:rPr>
              <a:t> is total number of nodes in that path.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 In below example </a:t>
            </a:r>
            <a:r>
              <a:rPr lang="en-US" altLang="en-US" b="1" smtClean="0">
                <a:solidFill>
                  <a:srgbClr val="333333"/>
                </a:solidFill>
                <a:latin typeface="Open Sans"/>
              </a:rPr>
              <a:t>the path A - B - E - J has length 4</a:t>
            </a: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.</a:t>
            </a:r>
            <a:endParaRPr lang="en-US" alt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CCC1E6-42A5-45BC-981C-E40DD1D978B4}" type="slidenum">
              <a:rPr lang="en-IN" altLang="en-US" smtClean="0"/>
              <a:pPr/>
              <a:t>21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333333"/>
                </a:solidFill>
                <a:latin typeface="Open Sans"/>
              </a:rPr>
              <a:t>In a tree data structure, each child from a node forms a subtree recursively. Every child node will form a subtree on its parent node.</a:t>
            </a:r>
            <a:endParaRPr lang="en-US" alt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F382CA-F866-41F4-A8AB-955202FE9E2B}" type="slidenum">
              <a:rPr lang="en-IN" altLang="en-US" smtClean="0"/>
              <a:pPr/>
              <a:t>22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A8C22D-EAAC-44A8-A846-5C5E7B4371D6}" type="slidenum">
              <a:rPr lang="en-IN" altLang="en-US" smtClean="0"/>
              <a:pPr/>
              <a:t>24</a:t>
            </a:fld>
            <a:endParaRPr lang="en-I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BC0E2-CE0B-4AFB-8694-644DEEBF77A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D5831-76CC-466C-A66C-7A2EE98E51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D23A2-1940-4FAE-AA32-6E54B0FDAEA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D5AD4-6350-4538-BCC0-FE14978D61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AD20F-AED0-49CE-928E-CC5CB706BE9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D4BCE-D612-43CF-9F65-96EC9FF4D5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1A7C9-2B9E-4C9E-B736-3F9AC12101E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193A-EF47-4D9F-AB6D-39C0B7958E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BD29B-096A-4BA8-8348-C93A682B420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5078D-1468-40F1-80CB-BB859E6255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2B035-7331-48F5-8867-5DBCFF2F273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9E8B6-C7D2-495D-B90A-41A922BFAC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155E9-0D70-4C5F-8158-F78495F892D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90FB8-62A8-451A-A176-FFA3CFFDE0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36CAD-55D8-4DB2-A65A-610A35FD111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F78D4-0C9C-448A-952B-21BB8B59DF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20BFF-BC3D-4E51-8476-F19B82D7FA9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87969-657D-4F4B-B552-2A80314113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D18A1-5E99-4B70-8008-FEA38F8DACF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D5021-2895-4B2F-8C23-2C33711452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A8BCA-5ABB-44C4-8740-8A25917CF0A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79211-C483-4221-A9E4-21B0B94828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79565" y="365125"/>
            <a:ext cx="977423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2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001705-14F6-494F-920A-3FAB2F6E502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DEB36CA-5843-4906-9524-058BF134F7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76213" y="88900"/>
            <a:ext cx="10160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0"/>
          <p:cNvSpPr txBox="1">
            <a:spLocks noChangeArrowheads="1"/>
          </p:cNvSpPr>
          <p:nvPr/>
        </p:nvSpPr>
        <p:spPr bwMode="auto">
          <a:xfrm>
            <a:off x="4251326" y="782638"/>
            <a:ext cx="726916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400">
                <a:solidFill>
                  <a:srgbClr val="0033CC"/>
                </a:solidFill>
                <a:latin typeface="Calibri" pitchFamily="34" charset="0"/>
              </a:rPr>
              <a:t>SCSA1304</a:t>
            </a:r>
          </a:p>
          <a:p>
            <a:pPr algn="ctr" eaLnBrk="1" hangingPunct="1"/>
            <a:r>
              <a:rPr lang="en-US" altLang="en-US" sz="4400">
                <a:solidFill>
                  <a:srgbClr val="0033CC"/>
                </a:solidFill>
                <a:latin typeface="Calibri" pitchFamily="34" charset="0"/>
              </a:rPr>
              <a:t>ADVANCED DATA STRUCTURES</a:t>
            </a:r>
          </a:p>
        </p:txBody>
      </p:sp>
      <p:sp>
        <p:nvSpPr>
          <p:cNvPr id="2051" name="TextBox 14"/>
          <p:cNvSpPr txBox="1">
            <a:spLocks noChangeArrowheads="1"/>
          </p:cNvSpPr>
          <p:nvPr/>
        </p:nvSpPr>
        <p:spPr bwMode="auto">
          <a:xfrm>
            <a:off x="5105401" y="2816225"/>
            <a:ext cx="609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008000"/>
                </a:solidFill>
                <a:latin typeface="Calibri" pitchFamily="34" charset="0"/>
              </a:rPr>
              <a:t>B.E CSE 2020-2024</a:t>
            </a:r>
          </a:p>
          <a:p>
            <a:pPr algn="ctr" eaLnBrk="1" hangingPunct="1"/>
            <a:r>
              <a:rPr lang="en-US" altLang="en-US" sz="3200" b="1">
                <a:solidFill>
                  <a:srgbClr val="008000"/>
                </a:solidFill>
                <a:latin typeface="Calibri" pitchFamily="34" charset="0"/>
              </a:rPr>
              <a:t>III SEMESTER</a:t>
            </a:r>
          </a:p>
          <a:p>
            <a:pPr algn="ctr" eaLnBrk="1" hangingPunct="1"/>
            <a:endParaRPr lang="en-US" altLang="en-US" sz="3200" b="1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6461126" y="4332288"/>
            <a:ext cx="52593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>
                <a:solidFill>
                  <a:srgbClr val="0070C0"/>
                </a:solidFill>
                <a:latin typeface="Calibri" pitchFamily="34" charset="0"/>
              </a:rPr>
              <a:t>Dr. A. Jesudoss</a:t>
            </a:r>
          </a:p>
          <a:p>
            <a:pPr eaLnBrk="1" hangingPunct="1"/>
            <a:r>
              <a:rPr lang="en-US" altLang="en-US" sz="2400" b="1">
                <a:solidFill>
                  <a:srgbClr val="0070C0"/>
                </a:solidFill>
                <a:latin typeface="Calibri" pitchFamily="34" charset="0"/>
              </a:rPr>
              <a:t>Associate Professor</a:t>
            </a:r>
          </a:p>
          <a:p>
            <a:pPr eaLnBrk="1" hangingPunct="1"/>
            <a:r>
              <a:rPr lang="en-US" altLang="en-US" sz="2400" b="1">
                <a:solidFill>
                  <a:srgbClr val="0070C0"/>
                </a:solidFill>
                <a:latin typeface="Calibri" pitchFamily="34" charset="0"/>
              </a:rPr>
              <a:t>Dept. of CSE</a:t>
            </a:r>
          </a:p>
          <a:p>
            <a:pPr eaLnBrk="1" hangingPunct="1"/>
            <a:r>
              <a:rPr lang="en-US" altLang="en-US" sz="2400" b="1">
                <a:solidFill>
                  <a:srgbClr val="0070C0"/>
                </a:solidFill>
                <a:latin typeface="Calibri" pitchFamily="34" charset="0"/>
              </a:rPr>
              <a:t>         jesudossa.cse@sathyabama.ac.in</a:t>
            </a:r>
          </a:p>
          <a:p>
            <a:pPr eaLnBrk="1" hangingPunct="1"/>
            <a:endParaRPr lang="en-IN" altLang="en-US" sz="2400" b="1">
              <a:solidFill>
                <a:srgbClr val="0070C0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0188" y="5532439"/>
            <a:ext cx="5445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055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1AB067-EF24-43B8-9142-1BA188E34349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667920F-F5B7-40F3-BBED-E1446CD88A9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pic>
        <p:nvPicPr>
          <p:cNvPr id="20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364" y="2359025"/>
            <a:ext cx="5959476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981200" y="1276928"/>
            <a:ext cx="9111673" cy="452596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</a:rPr>
              <a:t>Trees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Tree and Binary Trees terminology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Properties of Binary trees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Implementation using Array and Linked list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Binary tree 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ADT representations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Recursive and Non Recursive Traversals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Binary Search tree</a:t>
            </a:r>
          </a:p>
          <a:p>
            <a:pPr lvl="6">
              <a:defRPr/>
            </a:pPr>
            <a:r>
              <a:rPr lang="en-US" sz="7600" dirty="0"/>
              <a:t>Insertion </a:t>
            </a:r>
          </a:p>
          <a:p>
            <a:pPr lvl="6">
              <a:defRPr/>
            </a:pPr>
            <a:r>
              <a:rPr lang="en-US" sz="7600" dirty="0"/>
              <a:t>Deletion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9712" y="347664"/>
            <a:ext cx="22907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1269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BE4BF4-AE34-4E07-828C-7E33A19775AC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647E6A8-1C55-43B1-A1CA-B9914D22586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>
          <a:xfrm>
            <a:off x="7453315" y="1357314"/>
            <a:ext cx="3000375" cy="917575"/>
          </a:xfrm>
        </p:spPr>
        <p:txBody>
          <a:bodyPr/>
          <a:lstStyle/>
          <a:p>
            <a:pPr eaLnBrk="1" hangingPunct="1"/>
            <a:r>
              <a:rPr lang="en-IN" altLang="en-US" smtClean="0"/>
              <a:t>Example</a:t>
            </a:r>
          </a:p>
        </p:txBody>
      </p:sp>
      <p:sp>
        <p:nvSpPr>
          <p:cNvPr id="9113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FD2F394-5DFB-4CB8-9BAB-1B71E515613A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11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03429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7384EB-3403-4A80-A8DA-430500AD2D50}" type="slidenum">
              <a:rPr lang="es-ES" altLang="en-US" smtClean="0">
                <a:latin typeface="Arial" pitchFamily="34" charset="0"/>
              </a:rPr>
              <a:pPr/>
              <a:t>100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103430" name="Group 36"/>
          <p:cNvGrpSpPr>
            <a:grpSpLocks/>
          </p:cNvGrpSpPr>
          <p:nvPr/>
        </p:nvGrpSpPr>
        <p:grpSpPr bwMode="auto">
          <a:xfrm>
            <a:off x="1811340" y="1268414"/>
            <a:ext cx="8605836" cy="4954587"/>
            <a:chOff x="0" y="1362075"/>
            <a:chExt cx="9086850" cy="4954588"/>
          </a:xfrm>
        </p:grpSpPr>
        <p:sp>
          <p:nvSpPr>
            <p:cNvPr id="8" name="Oval 7"/>
            <p:cNvSpPr/>
            <p:nvPr/>
          </p:nvSpPr>
          <p:spPr bwMode="auto">
            <a:xfrm>
              <a:off x="1619240" y="2571750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150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888600" y="2586037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300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59861" y="3941763"/>
              <a:ext cx="91187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100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626654" y="4062413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175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881186" y="4022726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250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0" y="5372101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50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076141" y="5394326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125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090260" y="5402263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160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6" name="Straight Connector 15"/>
            <p:cNvCxnSpPr>
              <a:stCxn id="8" idx="3"/>
              <a:endCxn id="10" idx="0"/>
            </p:cNvCxnSpPr>
            <p:nvPr/>
          </p:nvCxnSpPr>
          <p:spPr bwMode="auto">
            <a:xfrm flipH="1">
              <a:off x="1017472" y="3352800"/>
              <a:ext cx="737542" cy="58896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5"/>
              <a:endCxn id="11" idx="0"/>
            </p:cNvCxnSpPr>
            <p:nvPr/>
          </p:nvCxnSpPr>
          <p:spPr bwMode="auto">
            <a:xfrm>
              <a:off x="2398687" y="3352800"/>
              <a:ext cx="685579" cy="70961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3"/>
              <a:endCxn id="12" idx="0"/>
            </p:cNvCxnSpPr>
            <p:nvPr/>
          </p:nvCxnSpPr>
          <p:spPr bwMode="auto">
            <a:xfrm flipH="1">
              <a:off x="5338797" y="3367087"/>
              <a:ext cx="685579" cy="6556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5"/>
              <a:endCxn id="23" idx="0"/>
            </p:cNvCxnSpPr>
            <p:nvPr/>
          </p:nvCxnSpPr>
          <p:spPr bwMode="auto">
            <a:xfrm>
              <a:off x="6671401" y="3367087"/>
              <a:ext cx="972214" cy="7318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3"/>
              <a:endCxn id="13" idx="0"/>
            </p:cNvCxnSpPr>
            <p:nvPr/>
          </p:nvCxnSpPr>
          <p:spPr bwMode="auto">
            <a:xfrm flipH="1">
              <a:off x="457611" y="4721226"/>
              <a:ext cx="236349" cy="6508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5"/>
              <a:endCxn id="14" idx="0"/>
            </p:cNvCxnSpPr>
            <p:nvPr/>
          </p:nvCxnSpPr>
          <p:spPr bwMode="auto">
            <a:xfrm>
              <a:off x="1339308" y="4721226"/>
              <a:ext cx="194443" cy="6731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3194897" y="5402263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190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7186004" y="4098926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350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11" idx="3"/>
              <a:endCxn id="15" idx="0"/>
            </p:cNvCxnSpPr>
            <p:nvPr/>
          </p:nvCxnSpPr>
          <p:spPr>
            <a:xfrm flipH="1">
              <a:off x="2547872" y="4843463"/>
              <a:ext cx="214558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5"/>
              <a:endCxn id="22" idx="0"/>
            </p:cNvCxnSpPr>
            <p:nvPr/>
          </p:nvCxnSpPr>
          <p:spPr>
            <a:xfrm>
              <a:off x="3409455" y="4843463"/>
              <a:ext cx="243053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 bwMode="auto">
            <a:xfrm>
              <a:off x="3634070" y="1362075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200</a:t>
              </a:r>
            </a:p>
          </p:txBody>
        </p:sp>
        <p:cxnSp>
          <p:nvCxnSpPr>
            <p:cNvPr id="27" name="Straight Connector 26"/>
            <p:cNvCxnSpPr>
              <a:stCxn id="26" idx="3"/>
              <a:endCxn id="8" idx="7"/>
            </p:cNvCxnSpPr>
            <p:nvPr/>
          </p:nvCxnSpPr>
          <p:spPr>
            <a:xfrm flipH="1">
              <a:off x="2398687" y="2143125"/>
              <a:ext cx="1371157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5"/>
              <a:endCxn id="9" idx="1"/>
            </p:cNvCxnSpPr>
            <p:nvPr/>
          </p:nvCxnSpPr>
          <p:spPr>
            <a:xfrm>
              <a:off x="4416869" y="2143125"/>
              <a:ext cx="1607506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 bwMode="auto">
            <a:xfrm>
              <a:off x="4207341" y="5394326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225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528211" y="5394326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275</a:t>
              </a:r>
            </a:p>
          </p:txBody>
        </p:sp>
        <p:cxnSp>
          <p:nvCxnSpPr>
            <p:cNvPr id="31" name="Straight Connector 30"/>
            <p:cNvCxnSpPr>
              <a:stCxn id="12" idx="3"/>
              <a:endCxn id="29" idx="0"/>
            </p:cNvCxnSpPr>
            <p:nvPr/>
          </p:nvCxnSpPr>
          <p:spPr>
            <a:xfrm flipH="1">
              <a:off x="4664952" y="4803776"/>
              <a:ext cx="348656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5"/>
              <a:endCxn id="30" idx="0"/>
            </p:cNvCxnSpPr>
            <p:nvPr/>
          </p:nvCxnSpPr>
          <p:spPr>
            <a:xfrm>
              <a:off x="5663985" y="4803776"/>
              <a:ext cx="321836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 bwMode="auto">
            <a:xfrm>
              <a:off x="6609380" y="5373688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325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8171628" y="5367338"/>
              <a:ext cx="915222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400</a:t>
              </a:r>
            </a:p>
          </p:txBody>
        </p:sp>
        <p:cxnSp>
          <p:nvCxnSpPr>
            <p:cNvPr id="35" name="Straight Connector 34"/>
            <p:cNvCxnSpPr>
              <a:stCxn id="23" idx="3"/>
              <a:endCxn id="33" idx="0"/>
            </p:cNvCxnSpPr>
            <p:nvPr/>
          </p:nvCxnSpPr>
          <p:spPr>
            <a:xfrm flipH="1">
              <a:off x="7066992" y="4879976"/>
              <a:ext cx="253110" cy="49371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3" idx="5"/>
              <a:endCxn id="34" idx="0"/>
            </p:cNvCxnSpPr>
            <p:nvPr/>
          </p:nvCxnSpPr>
          <p:spPr>
            <a:xfrm>
              <a:off x="7965452" y="4879976"/>
              <a:ext cx="663788" cy="48736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1981200" y="1071563"/>
            <a:ext cx="8229600" cy="571500"/>
          </a:xfrm>
        </p:spPr>
        <p:txBody>
          <a:bodyPr/>
          <a:lstStyle/>
          <a:p>
            <a:pPr eaLnBrk="1" hangingPunct="1"/>
            <a:r>
              <a:rPr lang="en-IN" altLang="en-US" smtClean="0"/>
              <a:t>Identify:</a:t>
            </a:r>
          </a:p>
        </p:txBody>
      </p:sp>
      <p:sp>
        <p:nvSpPr>
          <p:cNvPr id="9216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1F510D-5B6D-43E0-A08C-7ADDC6271A39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21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0445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5290F9-B389-42AF-80C9-3F1DFDC2F1CC}" type="slidenum">
              <a:rPr lang="es-ES" altLang="en-US" smtClean="0">
                <a:latin typeface="Arial" pitchFamily="34" charset="0"/>
              </a:rPr>
              <a:pPr/>
              <a:t>101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558924" y="2424113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2000" b="1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730626" y="2443163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2000" b="1" dirty="0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635250" y="1531938"/>
            <a:ext cx="915988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FFFF00"/>
                </a:solidFill>
              </a:rPr>
              <a:t>20</a:t>
            </a:r>
            <a:endParaRPr lang="en-IN" sz="2000" b="1" dirty="0">
              <a:solidFill>
                <a:srgbClr val="FFFF00"/>
              </a:solidFill>
            </a:endParaRP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 bwMode="auto">
          <a:xfrm flipH="1">
            <a:off x="2016126" y="1989139"/>
            <a:ext cx="619125" cy="4349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6"/>
            <a:endCxn id="9" idx="0"/>
          </p:cNvCxnSpPr>
          <p:nvPr/>
        </p:nvCxnSpPr>
        <p:spPr bwMode="auto">
          <a:xfrm>
            <a:off x="3551239" y="1989139"/>
            <a:ext cx="636587" cy="4540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5739892" y="2413969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50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986674" y="2426645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IN" b="1" dirty="0">
                <a:solidFill>
                  <a:srgbClr val="FFFF00"/>
                </a:solidFill>
              </a:rPr>
              <a:t>750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4933629" y="3629417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IN" b="1" dirty="0">
                <a:solidFill>
                  <a:srgbClr val="FFFF00"/>
                </a:solidFill>
              </a:rPr>
              <a:t>150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6506327" y="3736455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IN" b="1" dirty="0">
                <a:solidFill>
                  <a:srgbClr val="FFFF00"/>
                </a:solidFill>
              </a:rPr>
              <a:t>225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8220240" y="3701245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IN" b="1" dirty="0">
                <a:solidFill>
                  <a:srgbClr val="FFFF00"/>
                </a:solidFill>
              </a:rPr>
              <a:t>850</a:t>
            </a:r>
          </a:p>
        </p:txBody>
      </p:sp>
      <p:cxnSp>
        <p:nvCxnSpPr>
          <p:cNvPr id="19" name="Straight Connector 18"/>
          <p:cNvCxnSpPr>
            <a:stCxn id="14" idx="3"/>
            <a:endCxn id="16" idx="0"/>
          </p:cNvCxnSpPr>
          <p:nvPr/>
        </p:nvCxnSpPr>
        <p:spPr bwMode="auto">
          <a:xfrm flipH="1">
            <a:off x="5281242" y="3106899"/>
            <a:ext cx="561246" cy="522516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5"/>
            <a:endCxn id="17" idx="0"/>
          </p:cNvCxnSpPr>
          <p:nvPr/>
        </p:nvCxnSpPr>
        <p:spPr bwMode="auto">
          <a:xfrm>
            <a:off x="6333728" y="3106899"/>
            <a:ext cx="520210" cy="629554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3"/>
            <a:endCxn id="18" idx="0"/>
          </p:cNvCxnSpPr>
          <p:nvPr/>
        </p:nvCxnSpPr>
        <p:spPr bwMode="auto">
          <a:xfrm flipH="1">
            <a:off x="8567852" y="3119575"/>
            <a:ext cx="520210" cy="581668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" idx="5"/>
            <a:endCxn id="23" idx="0"/>
          </p:cNvCxnSpPr>
          <p:nvPr/>
        </p:nvCxnSpPr>
        <p:spPr bwMode="auto">
          <a:xfrm>
            <a:off x="9580509" y="3119577"/>
            <a:ext cx="739881" cy="649271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9972779" y="3768848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725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72759" y="1340770"/>
            <a:ext cx="695221" cy="811237"/>
          </a:xfrm>
          <a:prstGeom prst="ellipse">
            <a:avLst/>
          </a:prstGeom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IN" b="1" dirty="0">
                <a:solidFill>
                  <a:srgbClr val="FFFF00"/>
                </a:solidFill>
              </a:rPr>
              <a:t>500</a:t>
            </a:r>
          </a:p>
        </p:txBody>
      </p:sp>
      <p:cxnSp>
        <p:nvCxnSpPr>
          <p:cNvPr id="25" name="Straight Connector 24"/>
          <p:cNvCxnSpPr>
            <a:stCxn id="24" idx="3"/>
            <a:endCxn id="14" idx="7"/>
          </p:cNvCxnSpPr>
          <p:nvPr/>
        </p:nvCxnSpPr>
        <p:spPr bwMode="auto">
          <a:xfrm flipH="1">
            <a:off x="6333727" y="2033701"/>
            <a:ext cx="1041627" cy="498573"/>
          </a:xfrm>
          <a:prstGeom prst="line">
            <a:avLst/>
          </a:prstGeom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4" idx="5"/>
            <a:endCxn id="15" idx="1"/>
          </p:cNvCxnSpPr>
          <p:nvPr/>
        </p:nvCxnSpPr>
        <p:spPr bwMode="auto">
          <a:xfrm>
            <a:off x="7866595" y="2033701"/>
            <a:ext cx="1221467" cy="512657"/>
          </a:xfrm>
          <a:prstGeom prst="line">
            <a:avLst/>
          </a:prstGeom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39987" y="3660775"/>
            <a:ext cx="1287532" cy="369332"/>
          </a:xfrm>
          <a:prstGeom prst="rect">
            <a:avLst/>
          </a:prstGeom>
          <a:solidFill>
            <a:srgbClr val="99FF3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IN" altLang="en-US" b="1">
                <a:solidFill>
                  <a:srgbClr val="CC3300"/>
                </a:solidFill>
              </a:rPr>
              <a:t>Not a BST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977063" y="4941888"/>
            <a:ext cx="1287532" cy="369332"/>
          </a:xfrm>
          <a:prstGeom prst="rect">
            <a:avLst/>
          </a:prstGeom>
          <a:solidFill>
            <a:srgbClr val="99FF3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IN" altLang="en-US" b="1">
                <a:solidFill>
                  <a:srgbClr val="CC3300"/>
                </a:solidFill>
              </a:rPr>
              <a:t>Not a BST</a:t>
            </a:r>
          </a:p>
        </p:txBody>
      </p:sp>
      <p:pic>
        <p:nvPicPr>
          <p:cNvPr id="10447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0951" y="1290639"/>
            <a:ext cx="3451225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6289" y="5381625"/>
            <a:ext cx="8572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90652" y="25558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5264" y="1436689"/>
            <a:ext cx="3451225" cy="419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3525" y="4967288"/>
            <a:ext cx="8001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1D8247E-E843-420C-BFFF-CEE5819C830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05480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A6ABE2-75D0-4BBD-BE58-EC4304626125}" type="slidenum">
              <a:rPr lang="en-US" altLang="en-US" smtClean="0"/>
              <a:pPr/>
              <a:t>102</a:t>
            </a:fld>
            <a:endParaRPr lang="en-US" altLang="en-US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1981200" y="1571626"/>
            <a:ext cx="8229600" cy="1000125"/>
          </a:xfrm>
        </p:spPr>
        <p:txBody>
          <a:bodyPr/>
          <a:lstStyle/>
          <a:p>
            <a:pPr eaLnBrk="1" hangingPunct="1"/>
            <a:r>
              <a:rPr lang="en-IN" altLang="en-US" smtClean="0"/>
              <a:t>ADT of BST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1981201" y="2214563"/>
            <a:ext cx="4114800" cy="4214812"/>
          </a:xfrm>
        </p:spPr>
        <p:txBody>
          <a:bodyPr/>
          <a:lstStyle/>
          <a:p>
            <a:pPr eaLnBrk="1" hangingPunct="1"/>
            <a:endParaRPr lang="en-IN" altLang="en-US" b="1" smtClean="0"/>
          </a:p>
          <a:p>
            <a:pPr eaLnBrk="1" hangingPunct="1"/>
            <a:r>
              <a:rPr lang="en-IN" altLang="en-US" b="1" smtClean="0"/>
              <a:t>Search</a:t>
            </a:r>
          </a:p>
          <a:p>
            <a:pPr eaLnBrk="1" hangingPunct="1"/>
            <a:r>
              <a:rPr lang="en-IN" altLang="en-US" b="1" smtClean="0"/>
              <a:t>Insert</a:t>
            </a:r>
          </a:p>
          <a:p>
            <a:pPr eaLnBrk="1" hangingPunct="1"/>
            <a:r>
              <a:rPr lang="en-IN" altLang="en-US" b="1" smtClean="0"/>
              <a:t>Delete</a:t>
            </a:r>
          </a:p>
          <a:p>
            <a:pPr eaLnBrk="1" hangingPunct="1"/>
            <a:r>
              <a:rPr lang="en-IN" altLang="en-US" b="1" smtClean="0"/>
              <a:t>Minimum</a:t>
            </a:r>
          </a:p>
          <a:p>
            <a:pPr eaLnBrk="1" hangingPunct="1"/>
            <a:r>
              <a:rPr lang="en-IN" altLang="en-US" b="1" smtClean="0"/>
              <a:t>Maximum</a:t>
            </a:r>
          </a:p>
          <a:p>
            <a:pPr eaLnBrk="1" hangingPunct="1"/>
            <a:r>
              <a:rPr lang="en-IN" altLang="en-US" b="1" smtClean="0"/>
              <a:t>Predecessor</a:t>
            </a:r>
          </a:p>
        </p:txBody>
      </p:sp>
      <p:sp>
        <p:nvSpPr>
          <p:cNvPr id="9318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D25F534-6B80-4F42-82F6-4E65FE430B1F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31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06502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F65E75-245E-4095-A03D-70492F5E34C3}" type="slidenum">
              <a:rPr lang="es-ES" altLang="en-US" smtClean="0">
                <a:latin typeface="Arial" pitchFamily="34" charset="0"/>
              </a:rPr>
              <a:pPr/>
              <a:t>103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373814" y="2143126"/>
            <a:ext cx="4114800" cy="3648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  <a:cs typeface="+mn-cs"/>
              </a:defRPr>
            </a:lvl2pPr>
            <a:lvl3pPr marL="11430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  <a:cs typeface="+mn-cs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  <a:cs typeface="+mn-cs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IN" sz="2800" b="1" kern="0" dirty="0"/>
              <a:t>Successor</a:t>
            </a:r>
          </a:p>
          <a:p>
            <a:pPr>
              <a:defRPr/>
            </a:pPr>
            <a:r>
              <a:rPr lang="en-IN" sz="2800" b="1" kern="0" dirty="0">
                <a:solidFill>
                  <a:schemeClr val="tx1"/>
                </a:solidFill>
              </a:rPr>
              <a:t>Traverse</a:t>
            </a:r>
            <a:endParaRPr lang="en-IN" b="1" kern="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IN" b="1" kern="0" dirty="0">
                <a:solidFill>
                  <a:schemeClr val="tx1"/>
                </a:solidFill>
              </a:rPr>
              <a:t>In Order</a:t>
            </a:r>
          </a:p>
          <a:p>
            <a:pPr lvl="1">
              <a:defRPr/>
            </a:pPr>
            <a:r>
              <a:rPr lang="en-IN" b="1" kern="0" dirty="0">
                <a:solidFill>
                  <a:schemeClr val="tx1"/>
                </a:solidFill>
              </a:rPr>
              <a:t>Pre Order</a:t>
            </a:r>
          </a:p>
          <a:p>
            <a:pPr lvl="1">
              <a:defRPr/>
            </a:pPr>
            <a:r>
              <a:rPr lang="en-IN" b="1" kern="0" dirty="0">
                <a:solidFill>
                  <a:schemeClr val="tx1"/>
                </a:solidFill>
              </a:rPr>
              <a:t>Post Order</a:t>
            </a:r>
          </a:p>
          <a:p>
            <a:pPr lvl="1">
              <a:defRPr/>
            </a:pPr>
            <a:r>
              <a:rPr lang="en-IN" b="1" kern="0" dirty="0">
                <a:solidFill>
                  <a:schemeClr val="tx1"/>
                </a:solidFill>
              </a:rPr>
              <a:t>Level Order</a:t>
            </a:r>
          </a:p>
        </p:txBody>
      </p:sp>
      <p:pic>
        <p:nvPicPr>
          <p:cNvPr id="10650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1425" y="4764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- SEARCH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2" y="1793875"/>
            <a:ext cx="338296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4" name="TextBox 5"/>
          <p:cNvSpPr txBox="1">
            <a:spLocks noChangeArrowheads="1"/>
          </p:cNvSpPr>
          <p:nvPr/>
        </p:nvSpPr>
        <p:spPr bwMode="auto">
          <a:xfrm>
            <a:off x="80964" y="1279526"/>
            <a:ext cx="2617787" cy="46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b="1"/>
              <a:t>SEARCH(4)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526" y="1808163"/>
            <a:ext cx="3281364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565" y="1793876"/>
            <a:ext cx="3282949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450" y="1803401"/>
            <a:ext cx="3559175" cy="434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0865" y="6340475"/>
            <a:ext cx="352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SEARCH ELEMENT 4 FOUND</a:t>
            </a:r>
          </a:p>
        </p:txBody>
      </p:sp>
      <p:sp>
        <p:nvSpPr>
          <p:cNvPr id="107529" name="TextBox 22"/>
          <p:cNvSpPr txBox="1">
            <a:spLocks noChangeArrowheads="1"/>
          </p:cNvSpPr>
          <p:nvPr/>
        </p:nvSpPr>
        <p:spPr bwMode="auto">
          <a:xfrm>
            <a:off x="4362450" y="990601"/>
            <a:ext cx="4110037" cy="5693866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b="1"/>
              <a:t>Search (root, X)</a:t>
            </a:r>
          </a:p>
          <a:p>
            <a:r>
              <a:rPr lang="en-US" altLang="en-US" sz="2000"/>
              <a:t>temp=root; par=NULL; Loc=NULL</a:t>
            </a:r>
          </a:p>
          <a:p>
            <a:r>
              <a:rPr lang="en-US" altLang="en-US" sz="2000"/>
              <a:t>If root == NULL</a:t>
            </a:r>
          </a:p>
          <a:p>
            <a:r>
              <a:rPr lang="en-US" altLang="en-US" sz="2000"/>
              <a:t>      return NULL;</a:t>
            </a:r>
          </a:p>
          <a:p>
            <a:r>
              <a:rPr lang="en-US" altLang="en-US" sz="2000"/>
              <a:t>else</a:t>
            </a:r>
          </a:p>
          <a:p>
            <a:r>
              <a:rPr lang="en-US" altLang="en-US" sz="2000"/>
              <a:t>   while  temp != NULL</a:t>
            </a:r>
          </a:p>
          <a:p>
            <a:r>
              <a:rPr lang="en-US" altLang="en-US" sz="2000"/>
              <a:t>        if X == temp -&gt; data</a:t>
            </a:r>
          </a:p>
          <a:p>
            <a:r>
              <a:rPr lang="en-US" altLang="en-US" sz="2000"/>
              <a:t>               Loc =temp;</a:t>
            </a:r>
          </a:p>
          <a:p>
            <a:r>
              <a:rPr lang="en-US" altLang="en-US" sz="2000"/>
              <a:t>               return Loc;</a:t>
            </a:r>
          </a:p>
          <a:p>
            <a:r>
              <a:rPr lang="en-US" altLang="en-US" sz="2000"/>
              <a:t>        else if X &lt; temp -&gt; data</a:t>
            </a:r>
          </a:p>
          <a:p>
            <a:r>
              <a:rPr lang="en-US" altLang="en-US" sz="2000"/>
              <a:t>               par = temp                          </a:t>
            </a:r>
          </a:p>
          <a:p>
            <a:r>
              <a:rPr lang="en-US" altLang="en-US" sz="2000"/>
              <a:t>               temp = temp -&gt; left</a:t>
            </a:r>
          </a:p>
          <a:p>
            <a:r>
              <a:rPr lang="en-US" altLang="en-US" sz="2000"/>
              <a:t>        else</a:t>
            </a:r>
          </a:p>
          <a:p>
            <a:r>
              <a:rPr lang="en-US" altLang="en-US" sz="2000"/>
              <a:t>              par = temp                          </a:t>
            </a:r>
          </a:p>
          <a:p>
            <a:r>
              <a:rPr lang="en-US" altLang="en-US" sz="2000"/>
              <a:t>              temp = temp -&gt; right</a:t>
            </a:r>
          </a:p>
          <a:p>
            <a:r>
              <a:rPr lang="en-US" altLang="en-US" sz="2000"/>
              <a:t>        end if</a:t>
            </a:r>
          </a:p>
          <a:p>
            <a:r>
              <a:rPr lang="en-US" altLang="en-US" sz="2000"/>
              <a:t>  end while</a:t>
            </a:r>
          </a:p>
          <a:p>
            <a:r>
              <a:rPr lang="en-US" altLang="en-US" sz="2000"/>
              <a:t>endif</a:t>
            </a:r>
          </a:p>
        </p:txBody>
      </p:sp>
      <p:sp>
        <p:nvSpPr>
          <p:cNvPr id="107530" name="TextBox 24"/>
          <p:cNvSpPr txBox="1">
            <a:spLocks noChangeArrowheads="1"/>
          </p:cNvSpPr>
          <p:nvPr/>
        </p:nvSpPr>
        <p:spPr bwMode="auto">
          <a:xfrm>
            <a:off x="8707438" y="4524375"/>
            <a:ext cx="3186112" cy="2025555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b="1"/>
              <a:t>Search (root, X)</a:t>
            </a:r>
          </a:p>
          <a:p>
            <a:r>
              <a:rPr lang="en-US" altLang="en-US" sz="2000"/>
              <a:t>If Loc != NULL</a:t>
            </a:r>
          </a:p>
          <a:p>
            <a:r>
              <a:rPr lang="en-US" altLang="en-US" sz="2000"/>
              <a:t>      Write “Element Found”</a:t>
            </a:r>
          </a:p>
          <a:p>
            <a:r>
              <a:rPr lang="en-US" altLang="en-US" sz="2000"/>
              <a:t>else</a:t>
            </a:r>
          </a:p>
          <a:p>
            <a:r>
              <a:rPr lang="en-US" altLang="en-US" sz="2000"/>
              <a:t>      Write “Not Found”</a:t>
            </a:r>
          </a:p>
          <a:p>
            <a:r>
              <a:rPr lang="en-US" altLang="en-US" sz="2000"/>
              <a:t>endif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E73D89-9E54-4661-88C7-D1FB0218D1CB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07532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B26CB7-8FD6-4316-8B97-A0956F350D20}" type="slidenum">
              <a:rPr lang="en-US" altLang="en-US" smtClean="0"/>
              <a:pPr/>
              <a:t>104</a:t>
            </a:fld>
            <a:endParaRPr lang="en-US" altLang="en-US" smtClean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1981200" y="1571626"/>
            <a:ext cx="8229600" cy="1071563"/>
          </a:xfrm>
        </p:spPr>
        <p:txBody>
          <a:bodyPr/>
          <a:lstStyle/>
          <a:p>
            <a:pPr eaLnBrk="1" hangingPunct="1"/>
            <a:r>
              <a:rPr lang="en-IN" altLang="en-US" smtClean="0"/>
              <a:t>Search Algorithm </a:t>
            </a:r>
            <a:r>
              <a:rPr lang="en-IN" altLang="en-US" sz="4000" smtClean="0"/>
              <a:t>(Recursive)</a:t>
            </a:r>
            <a:endParaRPr lang="en-IN" altLang="en-US" smtClean="0"/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2043113" y="2000250"/>
            <a:ext cx="8229600" cy="321468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en-US" u="sng" smtClean="0">
              <a:solidFill>
                <a:srgbClr val="FFFF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b="1" u="sng" smtClean="0">
                <a:solidFill>
                  <a:srgbClr val="0033CC"/>
                </a:solidFill>
              </a:rPr>
              <a:t>bftSearch(</a:t>
            </a:r>
            <a:r>
              <a:rPr lang="en-US" altLang="en-US" b="1" i="1" u="sng" smtClean="0">
                <a:solidFill>
                  <a:srgbClr val="0033CC"/>
                </a:solidFill>
              </a:rPr>
              <a:t>x</a:t>
            </a:r>
            <a:r>
              <a:rPr lang="en-US" altLang="en-US" b="1" u="sng" smtClean="0">
                <a:solidFill>
                  <a:srgbClr val="0033CC"/>
                </a:solidFill>
              </a:rPr>
              <a:t>, </a:t>
            </a:r>
            <a:r>
              <a:rPr lang="en-US" altLang="en-US" b="1" i="1" u="sng" smtClean="0">
                <a:solidFill>
                  <a:srgbClr val="0033CC"/>
                </a:solidFill>
              </a:rPr>
              <a:t>k</a:t>
            </a:r>
            <a:r>
              <a:rPr lang="en-US" altLang="en-US" b="1" u="sng" smtClean="0">
                <a:solidFill>
                  <a:srgbClr val="0033CC"/>
                </a:solidFill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1.  </a:t>
            </a:r>
            <a:r>
              <a:rPr lang="en-US" altLang="en-US" b="1" smtClean="0"/>
              <a:t>if</a:t>
            </a:r>
            <a:r>
              <a:rPr lang="en-US" altLang="en-US" smtClean="0"/>
              <a:t> </a:t>
            </a:r>
            <a:r>
              <a:rPr lang="en-US" altLang="en-US" i="1" smtClean="0"/>
              <a:t>x </a:t>
            </a:r>
            <a:r>
              <a:rPr lang="en-US" altLang="en-US" i="1" smtClean="0">
                <a:sym typeface="Symbol" pitchFamily="18" charset="2"/>
              </a:rPr>
              <a:t>=</a:t>
            </a:r>
            <a:r>
              <a:rPr lang="en-US" altLang="en-US" i="1" smtClean="0"/>
              <a:t> </a:t>
            </a:r>
            <a:r>
              <a:rPr lang="en-US" altLang="en-US" b="1" smtClean="0">
                <a:solidFill>
                  <a:srgbClr val="0033CC"/>
                </a:solidFill>
              </a:rPr>
              <a:t>NIL</a:t>
            </a:r>
            <a:r>
              <a:rPr lang="en-US" altLang="en-US" b="1" i="1" smtClean="0">
                <a:solidFill>
                  <a:srgbClr val="0033CC"/>
                </a:solidFill>
              </a:rPr>
              <a:t> </a:t>
            </a:r>
            <a:r>
              <a:rPr lang="en-US" altLang="en-US" i="1" smtClean="0"/>
              <a:t>or k = </a:t>
            </a:r>
            <a:r>
              <a:rPr lang="en-US" altLang="en-US" b="1" i="1" smtClean="0">
                <a:solidFill>
                  <a:srgbClr val="0033CC"/>
                </a:solidFill>
              </a:rPr>
              <a:t>key</a:t>
            </a:r>
            <a:r>
              <a:rPr lang="en-US" altLang="en-US" b="1" smtClean="0">
                <a:solidFill>
                  <a:srgbClr val="0033CC"/>
                </a:solidFill>
              </a:rPr>
              <a:t>[</a:t>
            </a:r>
            <a:r>
              <a:rPr lang="en-US" altLang="en-US" b="1" i="1" smtClean="0">
                <a:solidFill>
                  <a:srgbClr val="0033CC"/>
                </a:solidFill>
              </a:rPr>
              <a:t>x</a:t>
            </a:r>
            <a:r>
              <a:rPr lang="en-US" altLang="en-US" b="1" smtClean="0">
                <a:solidFill>
                  <a:srgbClr val="0033CC"/>
                </a:solidFill>
              </a:rPr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2.     </a:t>
            </a:r>
            <a:r>
              <a:rPr lang="en-US" altLang="en-US" b="1" smtClean="0"/>
              <a:t>then</a:t>
            </a:r>
            <a:r>
              <a:rPr lang="en-US" altLang="en-US" smtClean="0"/>
              <a:t> return </a:t>
            </a:r>
            <a:r>
              <a:rPr lang="en-US" altLang="en-US" i="1" smtClean="0"/>
              <a:t>x</a:t>
            </a:r>
            <a:r>
              <a:rPr lang="en-US" altLang="en-US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3.  </a:t>
            </a:r>
            <a:r>
              <a:rPr lang="en-US" altLang="en-US" b="1" smtClean="0"/>
              <a:t>if</a:t>
            </a:r>
            <a:r>
              <a:rPr lang="en-US" altLang="en-US" smtClean="0"/>
              <a:t> </a:t>
            </a:r>
            <a:r>
              <a:rPr lang="en-US" altLang="en-US" i="1" smtClean="0"/>
              <a:t>k &lt;</a:t>
            </a:r>
            <a:r>
              <a:rPr lang="en-US" altLang="en-US" smtClean="0"/>
              <a:t> </a:t>
            </a:r>
            <a:r>
              <a:rPr lang="en-US" altLang="en-US" i="1" smtClean="0"/>
              <a:t>key</a:t>
            </a:r>
            <a:r>
              <a:rPr lang="en-US" altLang="en-US" smtClean="0"/>
              <a:t>[</a:t>
            </a:r>
            <a:r>
              <a:rPr lang="en-US" altLang="en-US" i="1" smtClean="0"/>
              <a:t>x</a:t>
            </a:r>
            <a:r>
              <a:rPr lang="en-US" altLang="en-US" smtClean="0"/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4.     </a:t>
            </a:r>
            <a:r>
              <a:rPr lang="en-US" altLang="en-US" b="1" smtClean="0"/>
              <a:t>then</a:t>
            </a:r>
            <a:r>
              <a:rPr lang="en-US" altLang="en-US" smtClean="0"/>
              <a:t> return </a:t>
            </a:r>
            <a:r>
              <a:rPr lang="en-US" altLang="en-US" b="1" u="sng" smtClean="0">
                <a:solidFill>
                  <a:srgbClr val="0033CC"/>
                </a:solidFill>
              </a:rPr>
              <a:t>bftSearch</a:t>
            </a:r>
            <a:r>
              <a:rPr lang="en-US" altLang="en-US" b="1" smtClean="0">
                <a:solidFill>
                  <a:srgbClr val="0033CC"/>
                </a:solidFill>
              </a:rPr>
              <a:t>(</a:t>
            </a:r>
            <a:r>
              <a:rPr lang="en-US" altLang="en-US" b="1" i="1" smtClean="0">
                <a:solidFill>
                  <a:srgbClr val="0033CC"/>
                </a:solidFill>
              </a:rPr>
              <a:t>left</a:t>
            </a:r>
            <a:r>
              <a:rPr lang="en-US" altLang="en-US" b="1" smtClean="0">
                <a:solidFill>
                  <a:srgbClr val="0033CC"/>
                </a:solidFill>
              </a:rPr>
              <a:t>[</a:t>
            </a:r>
            <a:r>
              <a:rPr lang="en-US" altLang="en-US" b="1" i="1" smtClean="0">
                <a:solidFill>
                  <a:srgbClr val="0033CC"/>
                </a:solidFill>
              </a:rPr>
              <a:t>x</a:t>
            </a:r>
            <a:r>
              <a:rPr lang="en-US" altLang="en-US" b="1" smtClean="0">
                <a:solidFill>
                  <a:srgbClr val="0033CC"/>
                </a:solidFill>
              </a:rPr>
              <a:t>]</a:t>
            </a:r>
            <a:r>
              <a:rPr lang="en-US" altLang="en-US" smtClean="0"/>
              <a:t>, </a:t>
            </a:r>
            <a:r>
              <a:rPr lang="en-US" altLang="en-US" i="1" smtClean="0"/>
              <a:t>k</a:t>
            </a:r>
            <a:r>
              <a:rPr lang="en-US" altLang="en-US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5.     </a:t>
            </a:r>
            <a:r>
              <a:rPr lang="en-US" altLang="en-US" b="1" smtClean="0"/>
              <a:t>else</a:t>
            </a:r>
            <a:r>
              <a:rPr lang="en-US" altLang="en-US" smtClean="0"/>
              <a:t> return </a:t>
            </a:r>
            <a:r>
              <a:rPr lang="en-US" altLang="en-US" b="1" u="sng" smtClean="0">
                <a:solidFill>
                  <a:srgbClr val="0033CC"/>
                </a:solidFill>
              </a:rPr>
              <a:t>bftSearch</a:t>
            </a:r>
            <a:r>
              <a:rPr lang="en-US" altLang="en-US" b="1" smtClean="0">
                <a:solidFill>
                  <a:srgbClr val="0033CC"/>
                </a:solidFill>
              </a:rPr>
              <a:t>(</a:t>
            </a:r>
            <a:r>
              <a:rPr lang="en-US" altLang="en-US" b="1" i="1" smtClean="0">
                <a:solidFill>
                  <a:srgbClr val="0033CC"/>
                </a:solidFill>
              </a:rPr>
              <a:t>right</a:t>
            </a:r>
            <a:r>
              <a:rPr lang="en-US" altLang="en-US" b="1" smtClean="0">
                <a:solidFill>
                  <a:srgbClr val="0033CC"/>
                </a:solidFill>
              </a:rPr>
              <a:t>[</a:t>
            </a:r>
            <a:r>
              <a:rPr lang="en-US" altLang="en-US" b="1" i="1" smtClean="0">
                <a:solidFill>
                  <a:srgbClr val="0033CC"/>
                </a:solidFill>
              </a:rPr>
              <a:t>x</a:t>
            </a:r>
            <a:r>
              <a:rPr lang="en-US" altLang="en-US" b="1" smtClean="0">
                <a:solidFill>
                  <a:srgbClr val="0033CC"/>
                </a:solidFill>
              </a:rPr>
              <a:t>]</a:t>
            </a:r>
            <a:r>
              <a:rPr lang="en-US" altLang="en-US" smtClean="0"/>
              <a:t>, </a:t>
            </a:r>
            <a:r>
              <a:rPr lang="en-US" altLang="en-US" i="1" smtClean="0"/>
              <a:t>k</a:t>
            </a:r>
            <a:r>
              <a:rPr lang="en-US" altLang="en-US" smtClean="0"/>
              <a:t>)</a:t>
            </a:r>
            <a:endParaRPr lang="en-IN" altLang="en-US" smtClean="0"/>
          </a:p>
        </p:txBody>
      </p:sp>
      <p:sp>
        <p:nvSpPr>
          <p:cNvPr id="9421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56268A-EB0A-490E-9E17-AD2D102793D5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42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0855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763F07-05EE-49FB-9CA2-406417CD8AE1}" type="slidenum">
              <a:rPr lang="es-ES" altLang="en-US" smtClean="0">
                <a:latin typeface="Arial" pitchFamily="34" charset="0"/>
              </a:rPr>
              <a:pPr/>
              <a:t>105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"/>
            <a:ext cx="91440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1981200" y="1428751"/>
            <a:ext cx="8229600" cy="1000125"/>
          </a:xfrm>
        </p:spPr>
        <p:txBody>
          <a:bodyPr/>
          <a:lstStyle/>
          <a:p>
            <a:pPr eaLnBrk="1" hangingPunct="1"/>
            <a:r>
              <a:rPr lang="en-IN" altLang="en-US" smtClean="0"/>
              <a:t>Search Algorithm (Iterative)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1981200" y="1928813"/>
            <a:ext cx="8229600" cy="41973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en-US" u="sng" smtClean="0">
              <a:solidFill>
                <a:srgbClr val="FFFF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b="1" u="sng" smtClean="0">
                <a:solidFill>
                  <a:srgbClr val="0033CC"/>
                </a:solidFill>
              </a:rPr>
              <a:t>bftSearch(</a:t>
            </a:r>
            <a:r>
              <a:rPr lang="en-US" altLang="en-US" b="1" i="1" u="sng" smtClean="0">
                <a:solidFill>
                  <a:srgbClr val="0033CC"/>
                </a:solidFill>
              </a:rPr>
              <a:t>x</a:t>
            </a:r>
            <a:r>
              <a:rPr lang="en-US" altLang="en-US" b="1" u="sng" smtClean="0">
                <a:solidFill>
                  <a:srgbClr val="0033CC"/>
                </a:solidFill>
              </a:rPr>
              <a:t>, </a:t>
            </a:r>
            <a:r>
              <a:rPr lang="en-US" altLang="en-US" b="1" i="1" u="sng" smtClean="0">
                <a:solidFill>
                  <a:srgbClr val="0033CC"/>
                </a:solidFill>
              </a:rPr>
              <a:t>k</a:t>
            </a:r>
            <a:r>
              <a:rPr lang="en-US" altLang="en-US" b="1" u="sng" smtClean="0">
                <a:solidFill>
                  <a:srgbClr val="0033CC"/>
                </a:solidFill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1.  </a:t>
            </a:r>
            <a:r>
              <a:rPr lang="en-US" altLang="en-US" b="1" smtClean="0"/>
              <a:t>while</a:t>
            </a:r>
            <a:r>
              <a:rPr lang="en-US" altLang="en-US" smtClean="0"/>
              <a:t> </a:t>
            </a:r>
            <a:r>
              <a:rPr lang="en-US" altLang="en-US" i="1" smtClean="0"/>
              <a:t>x </a:t>
            </a:r>
            <a:r>
              <a:rPr lang="en-US" altLang="en-US" smtClean="0">
                <a:sym typeface="Symbol" pitchFamily="18" charset="2"/>
              </a:rPr>
              <a:t></a:t>
            </a:r>
            <a:r>
              <a:rPr lang="en-US" altLang="en-US" i="1" smtClean="0"/>
              <a:t> NIL</a:t>
            </a:r>
            <a:r>
              <a:rPr lang="en-US" altLang="en-US" smtClean="0"/>
              <a:t> </a:t>
            </a:r>
            <a:r>
              <a:rPr lang="en-US" altLang="en-US" b="1" smtClean="0"/>
              <a:t>and</a:t>
            </a:r>
            <a:r>
              <a:rPr lang="en-US" altLang="en-US" smtClean="0"/>
              <a:t> </a:t>
            </a:r>
            <a:r>
              <a:rPr lang="en-US" altLang="en-US" i="1" smtClean="0"/>
              <a:t>k </a:t>
            </a:r>
            <a:r>
              <a:rPr lang="en-US" altLang="en-US" smtClean="0">
                <a:sym typeface="Symbol" pitchFamily="18" charset="2"/>
              </a:rPr>
              <a:t></a:t>
            </a:r>
            <a:r>
              <a:rPr lang="en-US" altLang="en-US" i="1" smtClean="0"/>
              <a:t> key</a:t>
            </a:r>
            <a:r>
              <a:rPr lang="en-US" altLang="en-US" smtClean="0"/>
              <a:t>[</a:t>
            </a:r>
            <a:r>
              <a:rPr lang="en-US" altLang="en-US" i="1" smtClean="0"/>
              <a:t>x</a:t>
            </a:r>
            <a:r>
              <a:rPr lang="en-US" altLang="en-US" smtClean="0"/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2.     </a:t>
            </a:r>
            <a:r>
              <a:rPr lang="en-US" altLang="en-US" b="1" smtClean="0"/>
              <a:t>do</a:t>
            </a:r>
            <a:r>
              <a:rPr lang="en-US" altLang="en-US" smtClean="0"/>
              <a:t> </a:t>
            </a:r>
            <a:r>
              <a:rPr lang="en-US" altLang="en-US" b="1" smtClean="0"/>
              <a:t>if</a:t>
            </a:r>
            <a:r>
              <a:rPr lang="en-US" altLang="en-US" smtClean="0"/>
              <a:t> </a:t>
            </a:r>
            <a:r>
              <a:rPr lang="en-US" altLang="en-US" i="1" smtClean="0"/>
              <a:t>k &lt;</a:t>
            </a:r>
            <a:r>
              <a:rPr lang="en-US" altLang="en-US" smtClean="0"/>
              <a:t> </a:t>
            </a:r>
            <a:r>
              <a:rPr lang="en-US" altLang="en-US" i="1" smtClean="0"/>
              <a:t>key</a:t>
            </a:r>
            <a:r>
              <a:rPr lang="en-US" altLang="en-US" smtClean="0"/>
              <a:t>[</a:t>
            </a:r>
            <a:r>
              <a:rPr lang="en-US" altLang="en-US" i="1" smtClean="0"/>
              <a:t>x</a:t>
            </a:r>
            <a:r>
              <a:rPr lang="en-US" altLang="en-US" smtClean="0"/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3.          </a:t>
            </a:r>
            <a:r>
              <a:rPr lang="en-US" altLang="en-US" b="1" smtClean="0"/>
              <a:t>then</a:t>
            </a:r>
            <a:r>
              <a:rPr lang="en-US" altLang="en-US" smtClean="0"/>
              <a:t> </a:t>
            </a:r>
            <a:r>
              <a:rPr lang="en-US" altLang="en-US" i="1" smtClean="0"/>
              <a:t>x </a:t>
            </a:r>
            <a:r>
              <a:rPr lang="en-US" altLang="en-US" i="1" smtClean="0">
                <a:sym typeface="Symbol" pitchFamily="18" charset="2"/>
              </a:rPr>
              <a:t></a:t>
            </a:r>
            <a:r>
              <a:rPr lang="en-US" altLang="en-US" smtClean="0"/>
              <a:t> </a:t>
            </a:r>
            <a:r>
              <a:rPr lang="en-US" altLang="en-US" i="1" smtClean="0"/>
              <a:t>left</a:t>
            </a:r>
            <a:r>
              <a:rPr lang="en-US" altLang="en-US" smtClean="0"/>
              <a:t>[</a:t>
            </a:r>
            <a:r>
              <a:rPr lang="en-US" altLang="en-US" i="1" smtClean="0"/>
              <a:t>x</a:t>
            </a:r>
            <a:r>
              <a:rPr lang="en-US" altLang="en-US" smtClean="0"/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4.          </a:t>
            </a:r>
            <a:r>
              <a:rPr lang="en-US" altLang="en-US" b="1" smtClean="0"/>
              <a:t>else</a:t>
            </a:r>
            <a:r>
              <a:rPr lang="en-US" altLang="en-US" smtClean="0"/>
              <a:t> </a:t>
            </a:r>
            <a:r>
              <a:rPr lang="en-US" altLang="en-US" i="1" smtClean="0"/>
              <a:t>x </a:t>
            </a:r>
            <a:r>
              <a:rPr lang="en-US" altLang="en-US" i="1" smtClean="0">
                <a:sym typeface="Symbol" pitchFamily="18" charset="2"/>
              </a:rPr>
              <a:t></a:t>
            </a:r>
            <a:r>
              <a:rPr lang="en-US" altLang="en-US" smtClean="0"/>
              <a:t> </a:t>
            </a:r>
            <a:r>
              <a:rPr lang="en-US" altLang="en-US" i="1" smtClean="0"/>
              <a:t>right</a:t>
            </a:r>
            <a:r>
              <a:rPr lang="en-US" altLang="en-US" smtClean="0"/>
              <a:t>[</a:t>
            </a:r>
            <a:r>
              <a:rPr lang="en-US" altLang="en-US" i="1" smtClean="0"/>
              <a:t>x</a:t>
            </a:r>
            <a:r>
              <a:rPr lang="en-US" altLang="en-US" smtClean="0"/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5.  </a:t>
            </a:r>
            <a:r>
              <a:rPr lang="en-US" altLang="en-US" b="1" smtClean="0"/>
              <a:t>return</a:t>
            </a:r>
            <a:r>
              <a:rPr lang="en-US" altLang="en-US" smtClean="0"/>
              <a:t> </a:t>
            </a:r>
            <a:r>
              <a:rPr lang="en-US" altLang="en-US" i="1" smtClean="0"/>
              <a:t>x</a:t>
            </a:r>
            <a:endParaRPr lang="en-US" altLang="en-US" smtClean="0"/>
          </a:p>
        </p:txBody>
      </p:sp>
      <p:sp>
        <p:nvSpPr>
          <p:cNvPr id="9523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C093AA-E2A5-433A-BF59-D1DB003489ED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52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09574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5F84B3-1E8D-4D59-BEFB-7A97DAA06B0C}" type="slidenum">
              <a:rPr lang="es-ES" altLang="en-US" smtClean="0">
                <a:latin typeface="Arial" pitchFamily="34" charset="0"/>
              </a:rPr>
              <a:pPr/>
              <a:t>106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1981200" y="1285875"/>
            <a:ext cx="8229600" cy="642938"/>
          </a:xfrm>
        </p:spPr>
        <p:txBody>
          <a:bodyPr/>
          <a:lstStyle/>
          <a:p>
            <a:pPr eaLnBrk="1" hangingPunct="1"/>
            <a:r>
              <a:rPr lang="en-IN" altLang="en-US" smtClean="0"/>
              <a:t>Minimum &amp; Maximum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2022475" y="1928814"/>
            <a:ext cx="8229600" cy="2033587"/>
          </a:xfrm>
        </p:spPr>
        <p:txBody>
          <a:bodyPr/>
          <a:lstStyle/>
          <a:p>
            <a:pPr eaLnBrk="1" hangingPunct="1">
              <a:buFont typeface="Wingdings" pitchFamily="2" charset="2"/>
              <a:buChar char="w"/>
            </a:pPr>
            <a:r>
              <a:rPr lang="en-US" altLang="en-US" smtClean="0"/>
              <a:t>The binary-search-tree property guarantees that:</a:t>
            </a:r>
          </a:p>
          <a:p>
            <a:pPr lvl="1" eaLnBrk="1" hangingPunct="1">
              <a:buFont typeface="Times New Roman" pitchFamily="18" charset="0"/>
              <a:buChar char="»"/>
            </a:pPr>
            <a:r>
              <a:rPr lang="en-US" altLang="en-US" smtClean="0"/>
              <a:t>The </a:t>
            </a:r>
            <a:r>
              <a:rPr lang="en-US" altLang="en-US" b="1" smtClean="0">
                <a:solidFill>
                  <a:srgbClr val="0033CC"/>
                </a:solidFill>
              </a:rPr>
              <a:t>minimum </a:t>
            </a:r>
            <a:r>
              <a:rPr lang="en-US" altLang="en-US" smtClean="0"/>
              <a:t>is located at the </a:t>
            </a:r>
            <a:r>
              <a:rPr lang="en-US" altLang="en-US" b="1" smtClean="0">
                <a:solidFill>
                  <a:srgbClr val="0033CC"/>
                </a:solidFill>
              </a:rPr>
              <a:t>left-most </a:t>
            </a:r>
            <a:r>
              <a:rPr lang="en-US" altLang="en-US" smtClean="0"/>
              <a:t>node.</a:t>
            </a:r>
          </a:p>
          <a:p>
            <a:pPr lvl="1" eaLnBrk="1" hangingPunct="1">
              <a:buFont typeface="Times New Roman" pitchFamily="18" charset="0"/>
              <a:buChar char="»"/>
            </a:pPr>
            <a:r>
              <a:rPr lang="en-US" altLang="en-US" smtClean="0"/>
              <a:t>The </a:t>
            </a:r>
            <a:r>
              <a:rPr lang="en-US" altLang="en-US" b="1" smtClean="0">
                <a:solidFill>
                  <a:srgbClr val="0033CC"/>
                </a:solidFill>
              </a:rPr>
              <a:t>maximum </a:t>
            </a:r>
            <a:r>
              <a:rPr lang="en-US" altLang="en-US" smtClean="0"/>
              <a:t>is located at the </a:t>
            </a:r>
            <a:r>
              <a:rPr lang="en-US" altLang="en-US" b="1" smtClean="0">
                <a:solidFill>
                  <a:srgbClr val="0033CC"/>
                </a:solidFill>
              </a:rPr>
              <a:t>right-most</a:t>
            </a:r>
            <a:r>
              <a:rPr lang="en-US" altLang="en-US" b="1" smtClean="0">
                <a:solidFill>
                  <a:srgbClr val="FFFF00"/>
                </a:solidFill>
              </a:rPr>
              <a:t> </a:t>
            </a:r>
            <a:r>
              <a:rPr lang="en-US" altLang="en-US" smtClean="0"/>
              <a:t>node.</a:t>
            </a:r>
            <a:endParaRPr lang="en-IN" altLang="en-US" smtClean="0"/>
          </a:p>
        </p:txBody>
      </p:sp>
      <p:sp>
        <p:nvSpPr>
          <p:cNvPr id="9626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5DCF74-E1B7-4657-8235-CC2AB38127A2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62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0598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04895B-0F0D-43EB-9313-967175898A52}" type="slidenum">
              <a:rPr lang="es-ES" altLang="en-US" smtClean="0">
                <a:latin typeface="Arial" pitchFamily="34" charset="0"/>
              </a:rPr>
              <a:pPr/>
              <a:t>107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54252" y="4076700"/>
            <a:ext cx="8162924" cy="2057400"/>
          </a:xfrm>
          <a:prstGeom prst="rect">
            <a:avLst/>
          </a:prstGeom>
          <a:solidFill>
            <a:srgbClr val="660066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marL="342900" indent="-3429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  <a:cs typeface="+mn-cs"/>
              </a:defRPr>
            </a:lvl2pPr>
            <a:lvl3pPr marL="11430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  <a:cs typeface="+mn-cs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  <a:cs typeface="+mn-cs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sz="2400" u="sng" kern="0" dirty="0" err="1">
                <a:solidFill>
                  <a:srgbClr val="FFFF00"/>
                </a:solidFill>
              </a:rPr>
              <a:t>bstMinimum</a:t>
            </a:r>
            <a:r>
              <a:rPr lang="en-US" altLang="en-US" sz="2400" u="sng" kern="0" dirty="0">
                <a:solidFill>
                  <a:srgbClr val="FFFF00"/>
                </a:solidFill>
              </a:rPr>
              <a:t>(</a:t>
            </a:r>
            <a:r>
              <a:rPr lang="en-US" altLang="en-US" sz="2400" i="1" u="sng" kern="0" dirty="0">
                <a:solidFill>
                  <a:srgbClr val="FFFF00"/>
                </a:solidFill>
              </a:rPr>
              <a:t>x</a:t>
            </a:r>
            <a:r>
              <a:rPr lang="en-US" altLang="en-US" sz="2400" u="sng" kern="0" dirty="0">
                <a:solidFill>
                  <a:srgbClr val="FFFF00"/>
                </a:solidFill>
              </a:rPr>
              <a:t>)</a:t>
            </a:r>
            <a:r>
              <a:rPr lang="en-US" altLang="en-US" sz="2400" kern="0" dirty="0">
                <a:solidFill>
                  <a:srgbClr val="FFFF00"/>
                </a:solidFill>
              </a:rPr>
              <a:t> 		        </a:t>
            </a:r>
            <a:r>
              <a:rPr lang="en-US" altLang="en-US" sz="2400" u="sng" kern="0" dirty="0" err="1">
                <a:solidFill>
                  <a:srgbClr val="FFFF00"/>
                </a:solidFill>
              </a:rPr>
              <a:t>bstMaximum</a:t>
            </a:r>
            <a:r>
              <a:rPr lang="en-US" altLang="en-US" sz="2400" u="sng" kern="0" dirty="0">
                <a:solidFill>
                  <a:srgbClr val="FFFF00"/>
                </a:solidFill>
              </a:rPr>
              <a:t>(</a:t>
            </a:r>
            <a:r>
              <a:rPr lang="en-US" altLang="en-US" sz="2400" i="1" u="sng" kern="0" dirty="0">
                <a:solidFill>
                  <a:srgbClr val="FFFF00"/>
                </a:solidFill>
              </a:rPr>
              <a:t>x</a:t>
            </a:r>
            <a:r>
              <a:rPr lang="en-US" altLang="en-US" sz="2400" u="sng" kern="0" dirty="0">
                <a:solidFill>
                  <a:srgbClr val="FFFF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sz="2400" kern="0" dirty="0"/>
              <a:t>1.  </a:t>
            </a:r>
            <a:r>
              <a:rPr lang="en-US" altLang="en-US" sz="2400" b="1" kern="0" dirty="0"/>
              <a:t>while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left</a:t>
            </a:r>
            <a:r>
              <a:rPr lang="en-US" altLang="en-US" sz="2400" kern="0" dirty="0"/>
              <a:t>[</a:t>
            </a:r>
            <a:r>
              <a:rPr lang="en-US" altLang="en-US" sz="2400" i="1" kern="0" dirty="0"/>
              <a:t>x</a:t>
            </a:r>
            <a:r>
              <a:rPr lang="en-US" altLang="en-US" sz="2400" kern="0" dirty="0"/>
              <a:t>]</a:t>
            </a:r>
            <a:r>
              <a:rPr lang="en-US" altLang="en-US" sz="2400" i="1" kern="0" dirty="0"/>
              <a:t> </a:t>
            </a:r>
            <a:r>
              <a:rPr lang="en-US" altLang="en-US" sz="2400" kern="0" dirty="0">
                <a:sym typeface="Symbol" pitchFamily="18" charset="2"/>
              </a:rPr>
              <a:t></a:t>
            </a:r>
            <a:r>
              <a:rPr lang="en-US" altLang="en-US" sz="2400" i="1" kern="0" dirty="0"/>
              <a:t> NIL	        </a:t>
            </a:r>
            <a:r>
              <a:rPr lang="en-US" altLang="en-US" sz="2400" kern="0" dirty="0"/>
              <a:t>1.  </a:t>
            </a:r>
            <a:r>
              <a:rPr lang="en-US" altLang="en-US" sz="2400" b="1" kern="0" dirty="0"/>
              <a:t>while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right</a:t>
            </a:r>
            <a:r>
              <a:rPr lang="en-US" altLang="en-US" sz="2400" kern="0" dirty="0"/>
              <a:t>[</a:t>
            </a:r>
            <a:r>
              <a:rPr lang="en-US" altLang="en-US" sz="2400" i="1" kern="0" dirty="0"/>
              <a:t>x</a:t>
            </a:r>
            <a:r>
              <a:rPr lang="en-US" altLang="en-US" sz="2400" kern="0" dirty="0"/>
              <a:t>]</a:t>
            </a:r>
            <a:r>
              <a:rPr lang="en-US" altLang="en-US" sz="2400" i="1" kern="0" dirty="0"/>
              <a:t> </a:t>
            </a:r>
            <a:r>
              <a:rPr lang="en-US" altLang="en-US" sz="2400" kern="0" dirty="0">
                <a:sym typeface="Symbol" pitchFamily="18" charset="2"/>
              </a:rPr>
              <a:t></a:t>
            </a:r>
            <a:r>
              <a:rPr lang="en-US" altLang="en-US" sz="2400" i="1" kern="0" dirty="0"/>
              <a:t> NIL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sz="2400" kern="0" dirty="0"/>
              <a:t>2.     </a:t>
            </a:r>
            <a:r>
              <a:rPr lang="en-US" altLang="en-US" sz="2400" b="1" kern="0" dirty="0"/>
              <a:t>do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x </a:t>
            </a:r>
            <a:r>
              <a:rPr lang="en-US" altLang="en-US" sz="2400" i="1" kern="0" dirty="0">
                <a:sym typeface="Symbol" pitchFamily="18" charset="2"/>
              </a:rPr>
              <a:t>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left</a:t>
            </a:r>
            <a:r>
              <a:rPr lang="en-US" altLang="en-US" sz="2400" kern="0" dirty="0"/>
              <a:t>[</a:t>
            </a:r>
            <a:r>
              <a:rPr lang="en-US" altLang="en-US" sz="2400" i="1" kern="0" dirty="0"/>
              <a:t>x</a:t>
            </a:r>
            <a:r>
              <a:rPr lang="en-US" altLang="en-US" sz="2400" kern="0" dirty="0"/>
              <a:t>]		        2.         </a:t>
            </a:r>
            <a:r>
              <a:rPr lang="en-US" altLang="en-US" sz="2400" b="1" kern="0" dirty="0"/>
              <a:t>do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x </a:t>
            </a:r>
            <a:r>
              <a:rPr lang="en-US" altLang="en-US" sz="2400" i="1" kern="0" dirty="0">
                <a:sym typeface="Symbol" pitchFamily="18" charset="2"/>
              </a:rPr>
              <a:t>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right</a:t>
            </a:r>
            <a:r>
              <a:rPr lang="en-US" altLang="en-US" sz="2400" kern="0" dirty="0"/>
              <a:t>[</a:t>
            </a:r>
            <a:r>
              <a:rPr lang="en-US" altLang="en-US" sz="2400" i="1" kern="0" dirty="0"/>
              <a:t>x</a:t>
            </a:r>
            <a:r>
              <a:rPr lang="en-US" altLang="en-US" sz="2400" kern="0" dirty="0"/>
              <a:t>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sz="2400" kern="0" dirty="0"/>
              <a:t>3.  </a:t>
            </a:r>
            <a:r>
              <a:rPr lang="en-US" altLang="en-US" sz="2400" b="1" kern="0" dirty="0"/>
              <a:t>return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x</a:t>
            </a:r>
            <a:r>
              <a:rPr lang="en-US" altLang="en-US" sz="2400" kern="0" dirty="0"/>
              <a:t> 			        3.  </a:t>
            </a:r>
            <a:r>
              <a:rPr lang="en-US" altLang="en-US" sz="2400" b="1" kern="0" dirty="0"/>
              <a:t>return</a:t>
            </a:r>
            <a:r>
              <a:rPr lang="en-US" altLang="en-US" sz="2400" kern="0" dirty="0"/>
              <a:t> </a:t>
            </a:r>
            <a:r>
              <a:rPr lang="en-US" altLang="en-US" sz="2400" i="1" kern="0" dirty="0"/>
              <a:t>x</a:t>
            </a:r>
          </a:p>
        </p:txBody>
      </p:sp>
      <p:pic>
        <p:nvPicPr>
          <p:cNvPr id="11060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>
          <a:xfrm>
            <a:off x="1981200" y="1071563"/>
            <a:ext cx="8229600" cy="500062"/>
          </a:xfrm>
        </p:spPr>
        <p:txBody>
          <a:bodyPr/>
          <a:lstStyle/>
          <a:p>
            <a:pPr eaLnBrk="1" hangingPunct="1"/>
            <a:r>
              <a:rPr lang="en-IN" altLang="en-US" smtClean="0"/>
              <a:t>Successor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183187"/>
          </a:xfrm>
        </p:spPr>
        <p:txBody>
          <a:bodyPr/>
          <a:lstStyle/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smtClean="0"/>
              <a:t>Successor of node </a:t>
            </a:r>
            <a:r>
              <a:rPr lang="en-US" altLang="en-US" sz="2400" i="1" smtClean="0"/>
              <a:t>x</a:t>
            </a:r>
            <a:r>
              <a:rPr lang="en-US" altLang="en-US" sz="2400" smtClean="0"/>
              <a:t> is the </a:t>
            </a:r>
            <a:r>
              <a:rPr lang="en-US" altLang="en-US" sz="2400" b="1" smtClean="0">
                <a:solidFill>
                  <a:srgbClr val="0033CC"/>
                </a:solidFill>
              </a:rPr>
              <a:t>node </a:t>
            </a:r>
            <a:r>
              <a:rPr lang="en-US" altLang="en-US" sz="2400" b="1" i="1" smtClean="0">
                <a:solidFill>
                  <a:srgbClr val="0033CC"/>
                </a:solidFill>
              </a:rPr>
              <a:t>y</a:t>
            </a:r>
            <a:r>
              <a:rPr lang="en-US" altLang="en-US" sz="2400" b="1" smtClean="0">
                <a:solidFill>
                  <a:srgbClr val="0033CC"/>
                </a:solidFill>
              </a:rPr>
              <a:t> such that </a:t>
            </a:r>
            <a:r>
              <a:rPr lang="en-US" altLang="en-US" sz="2400" b="1" i="1" smtClean="0">
                <a:solidFill>
                  <a:srgbClr val="0033CC"/>
                </a:solidFill>
              </a:rPr>
              <a:t>key</a:t>
            </a:r>
            <a:r>
              <a:rPr lang="en-US" altLang="en-US" sz="2400" b="1" smtClean="0">
                <a:solidFill>
                  <a:srgbClr val="0033CC"/>
                </a:solidFill>
              </a:rPr>
              <a:t>[</a:t>
            </a:r>
            <a:r>
              <a:rPr lang="en-US" altLang="en-US" sz="2400" b="1" i="1" smtClean="0">
                <a:solidFill>
                  <a:srgbClr val="0033CC"/>
                </a:solidFill>
              </a:rPr>
              <a:t>y</a:t>
            </a:r>
            <a:r>
              <a:rPr lang="en-US" altLang="en-US" sz="2400" b="1" smtClean="0">
                <a:solidFill>
                  <a:srgbClr val="0033CC"/>
                </a:solidFill>
              </a:rPr>
              <a:t>] is the smallest key greater than </a:t>
            </a:r>
            <a:r>
              <a:rPr lang="en-US" altLang="en-US" sz="2400" b="1" i="1" smtClean="0">
                <a:solidFill>
                  <a:srgbClr val="0033CC"/>
                </a:solidFill>
              </a:rPr>
              <a:t>key</a:t>
            </a:r>
            <a:r>
              <a:rPr lang="en-US" altLang="en-US" sz="2400" b="1" smtClean="0">
                <a:solidFill>
                  <a:srgbClr val="0033CC"/>
                </a:solidFill>
              </a:rPr>
              <a:t>[</a:t>
            </a:r>
            <a:r>
              <a:rPr lang="en-US" altLang="en-US" sz="2400" b="1" i="1" smtClean="0">
                <a:solidFill>
                  <a:srgbClr val="0033CC"/>
                </a:solidFill>
              </a:rPr>
              <a:t>x</a:t>
            </a:r>
            <a:r>
              <a:rPr lang="en-US" altLang="en-US" sz="2400" b="1" smtClean="0">
                <a:solidFill>
                  <a:srgbClr val="0033CC"/>
                </a:solidFill>
              </a:rPr>
              <a:t>].</a:t>
            </a:r>
          </a:p>
          <a:p>
            <a:pPr eaLnBrk="1" hangingPunct="1"/>
            <a:r>
              <a:rPr lang="en-US" altLang="en-US" sz="2400" smtClean="0"/>
              <a:t>The successor of the largest key is NIL.</a:t>
            </a:r>
          </a:p>
          <a:p>
            <a:pPr eaLnBrk="1" hangingPunct="1"/>
            <a:r>
              <a:rPr lang="en-US" altLang="en-US" sz="2400" smtClean="0"/>
              <a:t>Search consists of two cases.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 non-empty right subtree, </a:t>
            </a:r>
            <a:r>
              <a:rPr lang="en-US" altLang="en-US" sz="2000" smtClean="0"/>
              <a:t>then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’s successor is the minimum in the right subtree of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an empty right subtree</a:t>
            </a:r>
            <a:r>
              <a:rPr lang="en-US" altLang="en-US" sz="2000" b="1" smtClean="0"/>
              <a:t>, </a:t>
            </a:r>
            <a:r>
              <a:rPr lang="en-US" altLang="en-US" sz="2000" smtClean="0"/>
              <a:t>then:</a:t>
            </a:r>
          </a:p>
          <a:p>
            <a:pPr lvl="2" eaLnBrk="1" hangingPunct="1"/>
            <a:r>
              <a:rPr lang="en-US" altLang="en-US" sz="1800" smtClean="0"/>
              <a:t>As long as we move to the left up the tree (move up through right children), we are visiting smaller keys.</a:t>
            </a:r>
          </a:p>
          <a:p>
            <a:pPr lvl="2" eaLnBrk="1" hangingPunct="1"/>
            <a:r>
              <a:rPr lang="en-US" altLang="en-US" sz="1800" i="1" smtClean="0"/>
              <a:t>x</a:t>
            </a:r>
            <a:r>
              <a:rPr lang="en-US" altLang="en-US" sz="1800" smtClean="0"/>
              <a:t>’s successor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 is the node that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predecessor of (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maximum in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’s left subtree).</a:t>
            </a:r>
          </a:p>
          <a:p>
            <a:pPr lvl="2" eaLnBrk="1" hangingPunct="1"/>
            <a:r>
              <a:rPr lang="en-US" altLang="en-US" sz="1800" smtClean="0"/>
              <a:t>In other words,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’s successor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, is the lowest ancestor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whose left child is also an ancestor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.</a:t>
            </a:r>
            <a:endParaRPr lang="en-US" altLang="en-US" smtClean="0"/>
          </a:p>
        </p:txBody>
      </p:sp>
      <p:sp>
        <p:nvSpPr>
          <p:cNvPr id="9728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7F10BD-877F-40AD-918F-09C88C4B1F74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72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1622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A9CE6C-A155-42B7-AF8E-E246C69D512E}" type="slidenum">
              <a:rPr lang="es-ES" altLang="en-US" smtClean="0">
                <a:latin typeface="Arial" pitchFamily="34" charset="0"/>
              </a:rPr>
              <a:pPr/>
              <a:t>108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162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8AD4252-2DBF-4AF9-AEF7-00284D7D6A48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72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2644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50D3DB5-0128-4323-8E63-D36B32E846CF}" type="slidenum">
              <a:rPr lang="es-ES" altLang="en-US" smtClean="0">
                <a:latin typeface="Arial" pitchFamily="34" charset="0"/>
              </a:rPr>
              <a:pPr/>
              <a:t>109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264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6839" y="1035051"/>
            <a:ext cx="8521700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3"/>
          <p:cNvGrpSpPr>
            <a:grpSpLocks/>
          </p:cNvGrpSpPr>
          <p:nvPr/>
        </p:nvGrpSpPr>
        <p:grpSpPr bwMode="auto">
          <a:xfrm>
            <a:off x="1352549" y="1042988"/>
            <a:ext cx="4332288" cy="5431724"/>
            <a:chOff x="6559467" y="699043"/>
            <a:chExt cx="3914429" cy="4889969"/>
          </a:xfrm>
        </p:grpSpPr>
        <p:sp>
          <p:nvSpPr>
            <p:cNvPr id="5" name="Oval 4"/>
            <p:cNvSpPr/>
            <p:nvPr/>
          </p:nvSpPr>
          <p:spPr>
            <a:xfrm>
              <a:off x="8201835" y="992021"/>
              <a:ext cx="527853" cy="59882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>
              <a:off x="7236495" y="2231107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>
              <a:off x="9195861" y="2219674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6559467" y="3377297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7824592" y="3414455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8673746" y="3365863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9946043" y="3401592"/>
              <a:ext cx="527853" cy="59882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6720118" y="4724998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7305346" y="4739290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9657732" y="4696415"/>
              <a:ext cx="243845" cy="2872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9162871" y="471213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8788497" y="4752152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8329494" y="476215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7745701" y="4759298"/>
              <a:ext cx="243845" cy="2872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>
              <a:off x="10131078" y="471213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0" name="Straight Arrow Connector 19"/>
            <p:cNvCxnSpPr>
              <a:stCxn id="5" idx="3"/>
              <a:endCxn id="6" idx="7"/>
            </p:cNvCxnSpPr>
            <p:nvPr/>
          </p:nvCxnSpPr>
          <p:spPr>
            <a:xfrm flipH="1">
              <a:off x="7686891" y="1503662"/>
              <a:ext cx="590965" cy="81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" idx="5"/>
              <a:endCxn id="7" idx="1"/>
            </p:cNvCxnSpPr>
            <p:nvPr/>
          </p:nvCxnSpPr>
          <p:spPr>
            <a:xfrm>
              <a:off x="8652231" y="1503662"/>
              <a:ext cx="621087" cy="804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8" idx="0"/>
            </p:cNvCxnSpPr>
            <p:nvPr/>
          </p:nvCxnSpPr>
          <p:spPr>
            <a:xfrm flipH="1">
              <a:off x="6823393" y="2742748"/>
              <a:ext cx="490559" cy="63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5"/>
              <a:endCxn id="9" idx="0"/>
            </p:cNvCxnSpPr>
            <p:nvPr/>
          </p:nvCxnSpPr>
          <p:spPr>
            <a:xfrm>
              <a:off x="7686891" y="2742748"/>
              <a:ext cx="401627" cy="671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3"/>
              <a:endCxn id="10" idx="7"/>
            </p:cNvCxnSpPr>
            <p:nvPr/>
          </p:nvCxnSpPr>
          <p:spPr>
            <a:xfrm flipH="1">
              <a:off x="9124142" y="2731314"/>
              <a:ext cx="149176" cy="721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5"/>
              <a:endCxn id="11" idx="0"/>
            </p:cNvCxnSpPr>
            <p:nvPr/>
          </p:nvCxnSpPr>
          <p:spPr>
            <a:xfrm>
              <a:off x="9646257" y="2731314"/>
              <a:ext cx="563713" cy="670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4"/>
              <a:endCxn id="12" idx="0"/>
            </p:cNvCxnSpPr>
            <p:nvPr/>
          </p:nvCxnSpPr>
          <p:spPr>
            <a:xfrm>
              <a:off x="6823393" y="3976116"/>
              <a:ext cx="18647" cy="748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4"/>
              <a:endCxn id="13" idx="1"/>
            </p:cNvCxnSpPr>
            <p:nvPr/>
          </p:nvCxnSpPr>
          <p:spPr>
            <a:xfrm>
              <a:off x="6823393" y="3976116"/>
              <a:ext cx="517812" cy="804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cxnSpLocks/>
              <a:stCxn id="9" idx="3"/>
              <a:endCxn id="18" idx="0"/>
            </p:cNvCxnSpPr>
            <p:nvPr/>
          </p:nvCxnSpPr>
          <p:spPr>
            <a:xfrm flipH="1">
              <a:off x="7867623" y="3926096"/>
              <a:ext cx="32991" cy="83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8274988" y="3926096"/>
              <a:ext cx="90367" cy="87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0" idx="3"/>
              <a:endCxn id="16" idx="0"/>
            </p:cNvCxnSpPr>
            <p:nvPr/>
          </p:nvCxnSpPr>
          <p:spPr>
            <a:xfrm>
              <a:off x="8751203" y="3876074"/>
              <a:ext cx="159217" cy="876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5"/>
              <a:endCxn id="15" idx="0"/>
            </p:cNvCxnSpPr>
            <p:nvPr/>
          </p:nvCxnSpPr>
          <p:spPr>
            <a:xfrm>
              <a:off x="9124142" y="3876074"/>
              <a:ext cx="160651" cy="83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1" idx="3"/>
              <a:endCxn id="14" idx="7"/>
            </p:cNvCxnSpPr>
            <p:nvPr/>
          </p:nvCxnSpPr>
          <p:spPr>
            <a:xfrm flipH="1">
              <a:off x="9865718" y="3913233"/>
              <a:ext cx="157782" cy="826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5"/>
              <a:endCxn id="19" idx="7"/>
            </p:cNvCxnSpPr>
            <p:nvPr/>
          </p:nvCxnSpPr>
          <p:spPr>
            <a:xfrm flipH="1">
              <a:off x="10339064" y="3913233"/>
              <a:ext cx="57375" cy="84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25" name="TextBox 33"/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3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Director</a:t>
              </a:r>
            </a:p>
          </p:txBody>
        </p:sp>
        <p:sp>
          <p:nvSpPr>
            <p:cNvPr id="12326" name="TextBox 34"/>
            <p:cNvSpPr txBox="1">
              <a:spLocks noChangeArrowheads="1"/>
            </p:cNvSpPr>
            <p:nvPr/>
          </p:nvSpPr>
          <p:spPr bwMode="auto">
            <a:xfrm>
              <a:off x="7969997" y="2346585"/>
              <a:ext cx="1139000" cy="33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Dean</a:t>
              </a:r>
            </a:p>
          </p:txBody>
        </p:sp>
        <p:sp>
          <p:nvSpPr>
            <p:cNvPr id="12327" name="TextBox 35"/>
            <p:cNvSpPr txBox="1">
              <a:spLocks noChangeArrowheads="1"/>
            </p:cNvSpPr>
            <p:nvPr/>
          </p:nvSpPr>
          <p:spPr bwMode="auto">
            <a:xfrm>
              <a:off x="7139692" y="3579269"/>
              <a:ext cx="704189" cy="33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 b="1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2328" name="TextBox 36"/>
            <p:cNvSpPr txBox="1">
              <a:spLocks noChangeArrowheads="1"/>
            </p:cNvSpPr>
            <p:nvPr/>
          </p:nvSpPr>
          <p:spPr bwMode="auto">
            <a:xfrm>
              <a:off x="9221727" y="3556190"/>
              <a:ext cx="704189" cy="33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 b="1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2329" name="TextBox 37"/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3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34D4D0"/>
                  </a:solidFill>
                  <a:latin typeface="Times New Roman" pitchFamily="18" charset="0"/>
                  <a:cs typeface="Times New Roman" pitchFamily="18" charset="0"/>
                </a:rPr>
                <a:t>FACULTY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935289" y="147639"/>
            <a:ext cx="550386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Top Down Approach</a:t>
            </a:r>
          </a:p>
        </p:txBody>
      </p:sp>
      <p:pic>
        <p:nvPicPr>
          <p:cNvPr id="12292" name="Picture 4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127" y="1760538"/>
            <a:ext cx="3567113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2294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C2E9032-91D1-478B-B384-21C59F9C418F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118B17-28C2-4994-AC52-3CDB2A3D1C6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4E4486-CC6D-4A2B-A9E7-1FE12498C9DD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72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3668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5CE022-DCAB-404D-8DFD-D5C0C9C2D12E}" type="slidenum">
              <a:rPr lang="es-ES" altLang="en-US" smtClean="0">
                <a:latin typeface="Arial" pitchFamily="34" charset="0"/>
              </a:rPr>
              <a:pPr/>
              <a:t>110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366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6" y="1419226"/>
            <a:ext cx="9620251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CF3EF75-72BB-4FDC-AC8E-917FF846523D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72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4692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933D9B0-92C0-4456-A457-7BCA5ACC2EC3}" type="slidenum">
              <a:rPr lang="es-ES" altLang="en-US" smtClean="0">
                <a:latin typeface="Arial" pitchFamily="34" charset="0"/>
              </a:rPr>
              <a:pPr/>
              <a:t>111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469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6" y="1519239"/>
            <a:ext cx="9620251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1981200" y="1071563"/>
            <a:ext cx="8229600" cy="500062"/>
          </a:xfrm>
        </p:spPr>
        <p:txBody>
          <a:bodyPr/>
          <a:lstStyle/>
          <a:p>
            <a:pPr eaLnBrk="1" hangingPunct="1"/>
            <a:r>
              <a:rPr lang="en-IN" altLang="en-US" smtClean="0"/>
              <a:t>Successor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183187"/>
          </a:xfrm>
        </p:spPr>
        <p:txBody>
          <a:bodyPr/>
          <a:lstStyle/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smtClean="0"/>
              <a:t>Successor of node </a:t>
            </a:r>
            <a:r>
              <a:rPr lang="en-US" altLang="en-US" sz="2400" i="1" smtClean="0"/>
              <a:t>x</a:t>
            </a:r>
            <a:r>
              <a:rPr lang="en-US" altLang="en-US" sz="2400" smtClean="0"/>
              <a:t> is the </a:t>
            </a:r>
            <a:r>
              <a:rPr lang="en-US" altLang="en-US" sz="2400" b="1" smtClean="0">
                <a:solidFill>
                  <a:srgbClr val="0033CC"/>
                </a:solidFill>
              </a:rPr>
              <a:t>node </a:t>
            </a:r>
            <a:r>
              <a:rPr lang="en-US" altLang="en-US" sz="2400" b="1" i="1" smtClean="0">
                <a:solidFill>
                  <a:srgbClr val="0033CC"/>
                </a:solidFill>
              </a:rPr>
              <a:t>y</a:t>
            </a:r>
            <a:r>
              <a:rPr lang="en-US" altLang="en-US" sz="2400" b="1" smtClean="0">
                <a:solidFill>
                  <a:srgbClr val="0033CC"/>
                </a:solidFill>
              </a:rPr>
              <a:t> such that </a:t>
            </a:r>
            <a:r>
              <a:rPr lang="en-US" altLang="en-US" sz="2400" b="1" i="1" smtClean="0">
                <a:solidFill>
                  <a:srgbClr val="0033CC"/>
                </a:solidFill>
              </a:rPr>
              <a:t>key</a:t>
            </a:r>
            <a:r>
              <a:rPr lang="en-US" altLang="en-US" sz="2400" b="1" smtClean="0">
                <a:solidFill>
                  <a:srgbClr val="0033CC"/>
                </a:solidFill>
              </a:rPr>
              <a:t>[</a:t>
            </a:r>
            <a:r>
              <a:rPr lang="en-US" altLang="en-US" sz="2400" b="1" i="1" smtClean="0">
                <a:solidFill>
                  <a:srgbClr val="0033CC"/>
                </a:solidFill>
              </a:rPr>
              <a:t>y</a:t>
            </a:r>
            <a:r>
              <a:rPr lang="en-US" altLang="en-US" sz="2400" b="1" smtClean="0">
                <a:solidFill>
                  <a:srgbClr val="0033CC"/>
                </a:solidFill>
              </a:rPr>
              <a:t>] is the smallest key greater than </a:t>
            </a:r>
            <a:r>
              <a:rPr lang="en-US" altLang="en-US" sz="2400" b="1" i="1" smtClean="0">
                <a:solidFill>
                  <a:srgbClr val="0033CC"/>
                </a:solidFill>
              </a:rPr>
              <a:t>key</a:t>
            </a:r>
            <a:r>
              <a:rPr lang="en-US" altLang="en-US" sz="2400" b="1" smtClean="0">
                <a:solidFill>
                  <a:srgbClr val="0033CC"/>
                </a:solidFill>
              </a:rPr>
              <a:t>[</a:t>
            </a:r>
            <a:r>
              <a:rPr lang="en-US" altLang="en-US" sz="2400" b="1" i="1" smtClean="0">
                <a:solidFill>
                  <a:srgbClr val="0033CC"/>
                </a:solidFill>
              </a:rPr>
              <a:t>x</a:t>
            </a:r>
            <a:r>
              <a:rPr lang="en-US" altLang="en-US" sz="2400" b="1" smtClean="0">
                <a:solidFill>
                  <a:srgbClr val="0033CC"/>
                </a:solidFill>
              </a:rPr>
              <a:t>].</a:t>
            </a:r>
          </a:p>
          <a:p>
            <a:pPr eaLnBrk="1" hangingPunct="1"/>
            <a:r>
              <a:rPr lang="en-US" altLang="en-US" sz="2400" smtClean="0"/>
              <a:t>The successor of the largest key is NIL.</a:t>
            </a:r>
          </a:p>
          <a:p>
            <a:pPr eaLnBrk="1" hangingPunct="1"/>
            <a:r>
              <a:rPr lang="en-US" altLang="en-US" sz="2400" smtClean="0"/>
              <a:t>Search conists of two cases.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 non-empty right subtree, </a:t>
            </a:r>
            <a:r>
              <a:rPr lang="en-US" altLang="en-US" sz="2000" smtClean="0"/>
              <a:t>then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’s successor is the minimum in the right subtree of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an empty right subtree</a:t>
            </a:r>
            <a:r>
              <a:rPr lang="en-US" altLang="en-US" sz="2000" b="1" smtClean="0"/>
              <a:t>, </a:t>
            </a:r>
            <a:r>
              <a:rPr lang="en-US" altLang="en-US" sz="2000" smtClean="0"/>
              <a:t>then:</a:t>
            </a:r>
          </a:p>
          <a:p>
            <a:pPr lvl="2" eaLnBrk="1" hangingPunct="1"/>
            <a:r>
              <a:rPr lang="en-US" altLang="en-US" sz="1800" smtClean="0"/>
              <a:t>As long as we move to the left up the tree (move up through right children), we are visiting smaller keys.</a:t>
            </a:r>
          </a:p>
          <a:p>
            <a:pPr lvl="2" eaLnBrk="1" hangingPunct="1"/>
            <a:r>
              <a:rPr lang="en-US" altLang="en-US" sz="1800" i="1" smtClean="0"/>
              <a:t>x</a:t>
            </a:r>
            <a:r>
              <a:rPr lang="en-US" altLang="en-US" sz="1800" smtClean="0"/>
              <a:t>’s successor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 is the node that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predecessor of (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maximum in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’s left subtree).</a:t>
            </a:r>
          </a:p>
          <a:p>
            <a:pPr lvl="2" eaLnBrk="1" hangingPunct="1"/>
            <a:r>
              <a:rPr lang="en-US" altLang="en-US" sz="1800" smtClean="0"/>
              <a:t>In other words,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’s successor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, is the lowest ancestor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whose left child is also an ancestor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.</a:t>
            </a:r>
            <a:endParaRPr lang="en-US" altLang="en-US" smtClean="0"/>
          </a:p>
        </p:txBody>
      </p:sp>
      <p:sp>
        <p:nvSpPr>
          <p:cNvPr id="9728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C423DA2-24AA-4A2A-AA2C-0CB2A6755318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72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5718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489DBC-E4F4-4138-815C-77AF27408A1E}" type="slidenum">
              <a:rPr lang="es-ES" altLang="en-US" smtClean="0">
                <a:latin typeface="Arial" pitchFamily="34" charset="0"/>
              </a:rPr>
              <a:pPr/>
              <a:t>112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9208AE-F67B-4C1E-8D9C-9C7345B4B3A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1674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FD0194-B1E3-4065-AA0E-238FF1E2AB3D}" type="slidenum">
              <a:rPr lang="en-US" altLang="en-US" smtClean="0"/>
              <a:pPr/>
              <a:t>113</a:t>
            </a:fld>
            <a:endParaRPr lang="en-US" altLang="en-US" smtClean="0"/>
          </a:p>
        </p:txBody>
      </p:sp>
      <p:pic>
        <p:nvPicPr>
          <p:cNvPr id="116741" name="Picture 2" descr="Inorder Predecessor and Successor in Binary Search 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0564" y="-6350"/>
            <a:ext cx="8710612" cy="654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>
          <a:xfrm>
            <a:off x="1981200" y="1285875"/>
            <a:ext cx="8229600" cy="642938"/>
          </a:xfrm>
        </p:spPr>
        <p:txBody>
          <a:bodyPr/>
          <a:lstStyle/>
          <a:p>
            <a:pPr eaLnBrk="1" hangingPunct="1"/>
            <a:r>
              <a:rPr lang="en-IN" altLang="en-US" smtClean="0"/>
              <a:t>Pseudocode</a:t>
            </a:r>
          </a:p>
        </p:txBody>
      </p:sp>
      <p:sp>
        <p:nvSpPr>
          <p:cNvPr id="98307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CC99F0-D133-45A6-BA1B-549D24F29C5A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83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7765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16F8D3-79BB-4C84-9EB3-0B3279A8EBCC}" type="slidenum">
              <a:rPr lang="es-ES" altLang="en-US" smtClean="0">
                <a:latin typeface="Arial" pitchFamily="34" charset="0"/>
              </a:rPr>
              <a:pPr/>
              <a:t>114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238500" y="2071688"/>
            <a:ext cx="6542089" cy="4000500"/>
          </a:xfrm>
          <a:prstGeom prst="rect">
            <a:avLst/>
          </a:prstGeom>
          <a:solidFill>
            <a:srgbClr val="CCECFF"/>
          </a:solidFill>
          <a:ln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00"/>
            </a:outerShdw>
          </a:effec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  <a:defRPr sz="3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u="sng" kern="0" dirty="0" err="1">
                <a:solidFill>
                  <a:srgbClr val="CC3300"/>
                </a:solidFill>
                <a:latin typeface="Times New Roman"/>
              </a:rPr>
              <a:t>bstSuccessor</a:t>
            </a:r>
            <a:r>
              <a:rPr lang="en-US" altLang="en-US" sz="2400" u="sng" kern="0" dirty="0">
                <a:solidFill>
                  <a:srgbClr val="CC3300"/>
                </a:solidFill>
                <a:latin typeface="Times New Roman"/>
              </a:rPr>
              <a:t>(</a:t>
            </a:r>
            <a:r>
              <a:rPr lang="en-US" altLang="en-US" sz="2400" i="1" u="sng" kern="0" dirty="0">
                <a:solidFill>
                  <a:srgbClr val="CC3300"/>
                </a:solidFill>
                <a:latin typeface="Times New Roman"/>
              </a:rPr>
              <a:t>x</a:t>
            </a:r>
            <a:r>
              <a:rPr lang="en-US" altLang="en-US" sz="2400" u="sng" kern="0" dirty="0">
                <a:solidFill>
                  <a:srgbClr val="CC3300"/>
                </a:solidFill>
                <a:latin typeface="Times New Roman"/>
              </a:rPr>
              <a:t>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1.</a:t>
            </a:r>
            <a:r>
              <a:rPr lang="en-US" altLang="en-US" sz="2400" b="1" kern="0" dirty="0">
                <a:latin typeface="Times New Roman"/>
              </a:rPr>
              <a:t>    if </a:t>
            </a:r>
            <a:r>
              <a:rPr lang="en-US" altLang="en-US" sz="2400" i="1" kern="0" dirty="0">
                <a:latin typeface="Times New Roman"/>
              </a:rPr>
              <a:t>right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</a:t>
            </a:r>
            <a:r>
              <a:rPr lang="en-US" altLang="en-US" sz="2400" i="1" kern="0" dirty="0">
                <a:latin typeface="Times New Roman"/>
              </a:rPr>
              <a:t>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</a:t>
            </a:r>
            <a:r>
              <a:rPr lang="en-US" altLang="en-US" sz="2400" i="1" kern="0" dirty="0">
                <a:latin typeface="Times New Roman"/>
              </a:rPr>
              <a:t> NIL 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2.          </a:t>
            </a:r>
            <a:r>
              <a:rPr lang="en-US" altLang="en-US" sz="2400" b="1" kern="0" dirty="0">
                <a:latin typeface="Times New Roman"/>
              </a:rPr>
              <a:t>then</a:t>
            </a:r>
            <a:r>
              <a:rPr lang="en-US" altLang="en-US" sz="2400" kern="0" dirty="0">
                <a:latin typeface="Times New Roman"/>
              </a:rPr>
              <a:t> return </a:t>
            </a:r>
            <a:r>
              <a:rPr lang="en-US" altLang="en-US" sz="2400" kern="0" dirty="0" err="1">
                <a:latin typeface="Times New Roman"/>
              </a:rPr>
              <a:t>bstMinimum</a:t>
            </a:r>
            <a:r>
              <a:rPr lang="en-US" altLang="en-US" sz="2400" kern="0" dirty="0">
                <a:latin typeface="Times New Roman"/>
              </a:rPr>
              <a:t>(</a:t>
            </a:r>
            <a:r>
              <a:rPr lang="en-US" altLang="en-US" sz="2400" i="1" kern="0" dirty="0">
                <a:latin typeface="Times New Roman"/>
              </a:rPr>
              <a:t>right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]) </a:t>
            </a: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3.     y</a:t>
            </a:r>
            <a:r>
              <a:rPr lang="en-US" altLang="en-US" sz="2400" i="1" kern="0" dirty="0">
                <a:latin typeface="Times New Roman"/>
              </a:rPr>
              <a:t>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p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</a:t>
            </a:r>
            <a:r>
              <a:rPr lang="en-US" altLang="en-US" sz="2400" i="1" kern="0" dirty="0">
                <a:latin typeface="Times New Roman"/>
              </a:rPr>
              <a:t> 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4.     </a:t>
            </a:r>
            <a:r>
              <a:rPr lang="en-US" altLang="en-US" sz="2400" b="1" kern="0" dirty="0">
                <a:latin typeface="Times New Roman"/>
              </a:rPr>
              <a:t>while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</a:t>
            </a:r>
            <a:r>
              <a:rPr lang="en-US" altLang="en-US" sz="2400" i="1" kern="0" dirty="0">
                <a:latin typeface="Times New Roman"/>
              </a:rPr>
              <a:t> NIL </a:t>
            </a:r>
            <a:r>
              <a:rPr lang="en-US" altLang="en-US" sz="2400" b="1" kern="0" dirty="0">
                <a:latin typeface="Times New Roman"/>
              </a:rPr>
              <a:t>and</a:t>
            </a:r>
            <a:r>
              <a:rPr lang="en-US" altLang="en-US" sz="2400" i="1" kern="0" dirty="0">
                <a:latin typeface="Times New Roman"/>
              </a:rPr>
              <a:t> x = right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]</a:t>
            </a:r>
            <a:endParaRPr lang="en-US" altLang="en-US" sz="2400" i="1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5.     </a:t>
            </a:r>
            <a:r>
              <a:rPr lang="en-US" altLang="en-US" sz="2400" b="1" kern="0" dirty="0">
                <a:latin typeface="Times New Roman"/>
              </a:rPr>
              <a:t>do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x </a:t>
            </a:r>
            <a:r>
              <a:rPr lang="en-US" altLang="en-US" sz="2400" i="1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6.          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p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]</a:t>
            </a: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7.     </a:t>
            </a:r>
            <a:r>
              <a:rPr lang="en-US" altLang="en-US" sz="2400" b="1" kern="0" dirty="0">
                <a:latin typeface="Times New Roman"/>
              </a:rPr>
              <a:t>return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</a:t>
            </a:r>
            <a:endParaRPr lang="en-US" altLang="en-US" sz="2400" kern="0" dirty="0">
              <a:latin typeface="Times New Roman"/>
            </a:endParaRPr>
          </a:p>
        </p:txBody>
      </p:sp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1981200" y="1285875"/>
            <a:ext cx="8229600" cy="571500"/>
          </a:xfrm>
        </p:spPr>
        <p:txBody>
          <a:bodyPr/>
          <a:lstStyle/>
          <a:p>
            <a:pPr eaLnBrk="1" hangingPunct="1"/>
            <a:r>
              <a:rPr lang="en-IN" altLang="en-US" smtClean="0"/>
              <a:t>Predecessor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1981200" y="1500189"/>
            <a:ext cx="8229600" cy="4808537"/>
          </a:xfrm>
        </p:spPr>
        <p:txBody>
          <a:bodyPr/>
          <a:lstStyle/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smtClean="0"/>
              <a:t>Predecessor of node </a:t>
            </a:r>
            <a:r>
              <a:rPr lang="en-US" altLang="en-US" sz="2400" i="1" smtClean="0"/>
              <a:t>x</a:t>
            </a:r>
            <a:r>
              <a:rPr lang="en-US" altLang="en-US" sz="2400" smtClean="0"/>
              <a:t> is the </a:t>
            </a:r>
            <a:r>
              <a:rPr lang="en-US" altLang="en-US" sz="2400" smtClean="0">
                <a:solidFill>
                  <a:srgbClr val="0033CC"/>
                </a:solidFill>
              </a:rPr>
              <a:t>node </a:t>
            </a:r>
            <a:r>
              <a:rPr lang="en-US" altLang="en-US" sz="2400" i="1" smtClean="0">
                <a:solidFill>
                  <a:srgbClr val="0033CC"/>
                </a:solidFill>
              </a:rPr>
              <a:t>y</a:t>
            </a:r>
            <a:r>
              <a:rPr lang="en-US" altLang="en-US" sz="2400" smtClean="0">
                <a:solidFill>
                  <a:srgbClr val="0033CC"/>
                </a:solidFill>
              </a:rPr>
              <a:t> such that </a:t>
            </a:r>
            <a:r>
              <a:rPr lang="en-US" altLang="en-US" sz="2400" i="1" smtClean="0">
                <a:solidFill>
                  <a:srgbClr val="0033CC"/>
                </a:solidFill>
              </a:rPr>
              <a:t>key</a:t>
            </a:r>
            <a:r>
              <a:rPr lang="en-US" altLang="en-US" sz="2400" smtClean="0">
                <a:solidFill>
                  <a:srgbClr val="0033CC"/>
                </a:solidFill>
              </a:rPr>
              <a:t>[</a:t>
            </a:r>
            <a:r>
              <a:rPr lang="en-US" altLang="en-US" sz="2400" i="1" smtClean="0">
                <a:solidFill>
                  <a:srgbClr val="0033CC"/>
                </a:solidFill>
              </a:rPr>
              <a:t>y</a:t>
            </a:r>
            <a:r>
              <a:rPr lang="en-US" altLang="en-US" sz="2400" smtClean="0">
                <a:solidFill>
                  <a:srgbClr val="0033CC"/>
                </a:solidFill>
              </a:rPr>
              <a:t>] is the largest key smaller than </a:t>
            </a:r>
            <a:r>
              <a:rPr lang="en-US" altLang="en-US" sz="2400" i="1" smtClean="0">
                <a:solidFill>
                  <a:srgbClr val="0033CC"/>
                </a:solidFill>
              </a:rPr>
              <a:t>key</a:t>
            </a:r>
            <a:r>
              <a:rPr lang="en-US" altLang="en-US" sz="2400" smtClean="0">
                <a:solidFill>
                  <a:srgbClr val="0033CC"/>
                </a:solidFill>
              </a:rPr>
              <a:t>[</a:t>
            </a:r>
            <a:r>
              <a:rPr lang="en-US" altLang="en-US" sz="2400" i="1" smtClean="0">
                <a:solidFill>
                  <a:srgbClr val="0033CC"/>
                </a:solidFill>
              </a:rPr>
              <a:t>x</a:t>
            </a:r>
            <a:r>
              <a:rPr lang="en-US" altLang="en-US" sz="2400" smtClean="0">
                <a:solidFill>
                  <a:srgbClr val="0033CC"/>
                </a:solidFill>
              </a:rPr>
              <a:t>].</a:t>
            </a:r>
          </a:p>
          <a:p>
            <a:pPr eaLnBrk="1" hangingPunct="1"/>
            <a:r>
              <a:rPr lang="en-US" altLang="en-US" sz="2400" smtClean="0">
                <a:solidFill>
                  <a:srgbClr val="0033CC"/>
                </a:solidFill>
              </a:rPr>
              <a:t>The Predecessor of the smallest ke</a:t>
            </a:r>
            <a:r>
              <a:rPr lang="en-US" altLang="en-US" sz="2400" smtClean="0"/>
              <a:t>y is NIL.</a:t>
            </a:r>
          </a:p>
          <a:p>
            <a:pPr eaLnBrk="1" hangingPunct="1"/>
            <a:r>
              <a:rPr lang="en-US" altLang="en-US" sz="2400" smtClean="0"/>
              <a:t>Search consists of two cases.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 non-empty left subtree, </a:t>
            </a:r>
            <a:r>
              <a:rPr lang="en-US" altLang="en-US" sz="2000" smtClean="0"/>
              <a:t>then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’s Predecessor is the maximum in the right subtree of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.</a:t>
            </a:r>
          </a:p>
          <a:p>
            <a:pPr lvl="1" eaLnBrk="1" hangingPunct="1"/>
            <a:r>
              <a:rPr lang="en-US" altLang="en-US" sz="2000" b="1" smtClean="0">
                <a:solidFill>
                  <a:srgbClr val="0033CC"/>
                </a:solidFill>
              </a:rPr>
              <a:t>If node </a:t>
            </a:r>
            <a:r>
              <a:rPr lang="en-US" altLang="en-US" sz="2000" b="1" i="1" smtClean="0">
                <a:solidFill>
                  <a:srgbClr val="0033CC"/>
                </a:solidFill>
              </a:rPr>
              <a:t>x</a:t>
            </a:r>
            <a:r>
              <a:rPr lang="en-US" altLang="en-US" sz="2000" b="1" smtClean="0">
                <a:solidFill>
                  <a:srgbClr val="0033CC"/>
                </a:solidFill>
              </a:rPr>
              <a:t> has an empty left subtree, </a:t>
            </a:r>
            <a:r>
              <a:rPr lang="en-US" altLang="en-US" sz="2000" smtClean="0"/>
              <a:t>then:</a:t>
            </a:r>
          </a:p>
          <a:p>
            <a:pPr lvl="2" eaLnBrk="1" hangingPunct="1"/>
            <a:r>
              <a:rPr lang="en-US" altLang="en-US" sz="1800" smtClean="0"/>
              <a:t>As long as we move to the right down the tree (move down through left children), we are visiting larger keys.</a:t>
            </a:r>
          </a:p>
          <a:p>
            <a:pPr lvl="2" eaLnBrk="1" hangingPunct="1"/>
            <a:r>
              <a:rPr lang="en-US" altLang="en-US" sz="1800" i="1" smtClean="0"/>
              <a:t>x</a:t>
            </a:r>
            <a:r>
              <a:rPr lang="en-US" altLang="en-US" sz="1800" smtClean="0"/>
              <a:t>’s Predecessor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 is the node that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predecessor of (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is the minimum in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’s right subtree).</a:t>
            </a:r>
          </a:p>
          <a:p>
            <a:pPr lvl="2" eaLnBrk="1" hangingPunct="1"/>
            <a:r>
              <a:rPr lang="en-US" altLang="en-US" sz="1800" smtClean="0"/>
              <a:t>In other words,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’s Predecessor </a:t>
            </a:r>
            <a:r>
              <a:rPr lang="en-US" altLang="en-US" sz="1800" i="1" smtClean="0"/>
              <a:t>y</a:t>
            </a:r>
            <a:r>
              <a:rPr lang="en-US" altLang="en-US" sz="1800" smtClean="0"/>
              <a:t>, is the greatest descendant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 whose right child is also an descendant of </a:t>
            </a:r>
            <a:r>
              <a:rPr lang="en-US" altLang="en-US" sz="1800" i="1" smtClean="0"/>
              <a:t>x</a:t>
            </a:r>
            <a:r>
              <a:rPr lang="en-US" altLang="en-US" sz="1800" smtClean="0"/>
              <a:t>.</a:t>
            </a:r>
          </a:p>
        </p:txBody>
      </p:sp>
      <p:sp>
        <p:nvSpPr>
          <p:cNvPr id="9933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C0AFA1-CC29-4AEA-9713-08D578A4FF69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993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879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D44DF9-6139-4C54-A4D6-C27FACAE527B}" type="slidenum">
              <a:rPr lang="es-ES" altLang="en-US" smtClean="0">
                <a:latin typeface="Arial" pitchFamily="34" charset="0"/>
              </a:rPr>
              <a:pPr/>
              <a:t>115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1981200" y="1143001"/>
            <a:ext cx="8229600" cy="785813"/>
          </a:xfrm>
        </p:spPr>
        <p:txBody>
          <a:bodyPr/>
          <a:lstStyle/>
          <a:p>
            <a:pPr eaLnBrk="1" hangingPunct="1"/>
            <a:r>
              <a:rPr lang="en-IN" altLang="en-US" smtClean="0"/>
              <a:t>Pseudocode</a:t>
            </a:r>
          </a:p>
        </p:txBody>
      </p:sp>
      <p:sp>
        <p:nvSpPr>
          <p:cNvPr id="10035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C57B518-3E23-444A-9912-85047750BDF3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1003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1981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BF5729-0329-443B-B9C0-F178CAD9A7D6}" type="slidenum">
              <a:rPr lang="es-ES" altLang="en-US" smtClean="0">
                <a:latin typeface="Arial" pitchFamily="34" charset="0"/>
              </a:rPr>
              <a:pPr/>
              <a:t>116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952750" y="2000250"/>
            <a:ext cx="6786564" cy="4071938"/>
          </a:xfrm>
          <a:prstGeom prst="rect">
            <a:avLst/>
          </a:prstGeom>
          <a:solidFill>
            <a:srgbClr val="CCECFF"/>
          </a:solidFill>
          <a:ln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00"/>
            </a:outerShdw>
          </a:effec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  <a:defRPr sz="3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u="sng" kern="0" dirty="0" err="1">
                <a:solidFill>
                  <a:srgbClr val="CC3300"/>
                </a:solidFill>
                <a:latin typeface="Times New Roman"/>
              </a:rPr>
              <a:t>bstPredecessor</a:t>
            </a:r>
            <a:r>
              <a:rPr lang="en-US" altLang="en-US" sz="2400" u="sng" kern="0" dirty="0">
                <a:solidFill>
                  <a:srgbClr val="CC3300"/>
                </a:solidFill>
                <a:latin typeface="Times New Roman"/>
              </a:rPr>
              <a:t>(</a:t>
            </a:r>
            <a:r>
              <a:rPr lang="en-US" altLang="en-US" sz="2400" i="1" u="sng" kern="0" dirty="0">
                <a:solidFill>
                  <a:srgbClr val="CC3300"/>
                </a:solidFill>
                <a:latin typeface="Times New Roman"/>
              </a:rPr>
              <a:t>x</a:t>
            </a:r>
            <a:r>
              <a:rPr lang="en-US" altLang="en-US" sz="2400" u="sng" kern="0" dirty="0">
                <a:solidFill>
                  <a:srgbClr val="CC3300"/>
                </a:solidFill>
                <a:latin typeface="Times New Roman"/>
              </a:rPr>
              <a:t>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1.</a:t>
            </a:r>
            <a:r>
              <a:rPr lang="en-US" altLang="en-US" sz="2400" b="1" kern="0" dirty="0">
                <a:latin typeface="Times New Roman"/>
              </a:rPr>
              <a:t>    if </a:t>
            </a:r>
            <a:r>
              <a:rPr lang="en-US" altLang="en-US" sz="2400" i="1" kern="0" dirty="0">
                <a:latin typeface="Times New Roman"/>
              </a:rPr>
              <a:t>left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</a:t>
            </a:r>
            <a:r>
              <a:rPr lang="en-US" altLang="en-US" sz="2400" i="1" kern="0" dirty="0">
                <a:latin typeface="Times New Roman"/>
              </a:rPr>
              <a:t>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</a:t>
            </a:r>
            <a:r>
              <a:rPr lang="en-US" altLang="en-US" sz="2400" i="1" kern="0" dirty="0">
                <a:latin typeface="Times New Roman"/>
              </a:rPr>
              <a:t> NIL 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2.          </a:t>
            </a:r>
            <a:r>
              <a:rPr lang="en-US" altLang="en-US" sz="2400" b="1" kern="0" dirty="0">
                <a:latin typeface="Times New Roman"/>
              </a:rPr>
              <a:t>then</a:t>
            </a:r>
            <a:r>
              <a:rPr lang="en-US" altLang="en-US" sz="2400" kern="0" dirty="0">
                <a:latin typeface="Times New Roman"/>
              </a:rPr>
              <a:t> return </a:t>
            </a:r>
            <a:r>
              <a:rPr lang="en-US" altLang="en-US" sz="2400" kern="0" dirty="0" err="1">
                <a:latin typeface="Times New Roman"/>
              </a:rPr>
              <a:t>bstMaximum</a:t>
            </a:r>
            <a:r>
              <a:rPr lang="en-US" altLang="en-US" sz="2400" kern="0" dirty="0">
                <a:latin typeface="Times New Roman"/>
              </a:rPr>
              <a:t>(</a:t>
            </a:r>
            <a:r>
              <a:rPr lang="en-US" altLang="en-US" sz="2400" i="1" kern="0" dirty="0">
                <a:latin typeface="Times New Roman"/>
              </a:rPr>
              <a:t>left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]) </a:t>
            </a: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3.     y</a:t>
            </a:r>
            <a:r>
              <a:rPr lang="en-US" altLang="en-US" sz="2400" i="1" kern="0" dirty="0">
                <a:latin typeface="Times New Roman"/>
              </a:rPr>
              <a:t>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p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x</a:t>
            </a:r>
            <a:r>
              <a:rPr lang="en-US" altLang="en-US" sz="2400" kern="0" dirty="0">
                <a:latin typeface="Times New Roman"/>
              </a:rPr>
              <a:t>]</a:t>
            </a:r>
            <a:r>
              <a:rPr lang="en-US" altLang="en-US" sz="2400" i="1" kern="0" dirty="0">
                <a:latin typeface="Times New Roman"/>
              </a:rPr>
              <a:t> 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4.     </a:t>
            </a:r>
            <a:r>
              <a:rPr lang="en-US" altLang="en-US" sz="2400" b="1" kern="0" dirty="0">
                <a:latin typeface="Times New Roman"/>
              </a:rPr>
              <a:t>while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 </a:t>
            </a:r>
            <a:r>
              <a:rPr lang="en-US" altLang="en-US" sz="2400" kern="0" dirty="0">
                <a:latin typeface="Times New Roman"/>
                <a:sym typeface="Symbol" pitchFamily="18" charset="2"/>
              </a:rPr>
              <a:t></a:t>
            </a:r>
            <a:r>
              <a:rPr lang="en-US" altLang="en-US" sz="2400" i="1" kern="0" dirty="0">
                <a:latin typeface="Times New Roman"/>
              </a:rPr>
              <a:t> NIL </a:t>
            </a:r>
            <a:r>
              <a:rPr lang="en-US" altLang="en-US" sz="2400" b="1" kern="0" dirty="0">
                <a:latin typeface="Times New Roman"/>
              </a:rPr>
              <a:t>and</a:t>
            </a:r>
            <a:r>
              <a:rPr lang="en-US" altLang="en-US" sz="2400" i="1" kern="0" dirty="0">
                <a:latin typeface="Times New Roman"/>
              </a:rPr>
              <a:t> x = left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]</a:t>
            </a:r>
            <a:endParaRPr lang="en-US" altLang="en-US" sz="2400" i="1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5.     </a:t>
            </a:r>
            <a:r>
              <a:rPr lang="en-US" altLang="en-US" sz="2400" b="1" kern="0" dirty="0">
                <a:latin typeface="Times New Roman"/>
              </a:rPr>
              <a:t>do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x </a:t>
            </a:r>
            <a:r>
              <a:rPr lang="en-US" altLang="en-US" sz="2400" i="1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</a:t>
            </a:r>
            <a:endParaRPr lang="en-US" altLang="en-US" sz="2400" kern="0" dirty="0">
              <a:latin typeface="Times New Roman"/>
            </a:endParaRP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6.          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  <a:sym typeface="Symbol" pitchFamily="18" charset="2"/>
              </a:rPr>
              <a:t>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p</a:t>
            </a:r>
            <a:r>
              <a:rPr lang="en-US" altLang="en-US" sz="2400" kern="0" dirty="0">
                <a:latin typeface="Times New Roman"/>
              </a:rPr>
              <a:t>[</a:t>
            </a:r>
            <a:r>
              <a:rPr lang="en-US" altLang="en-US" sz="2400" i="1" kern="0" dirty="0">
                <a:latin typeface="Times New Roman"/>
              </a:rPr>
              <a:t>y</a:t>
            </a:r>
            <a:r>
              <a:rPr lang="en-US" altLang="en-US" sz="2400" kern="0" dirty="0">
                <a:latin typeface="Times New Roman"/>
              </a:rPr>
              <a:t>]</a:t>
            </a:r>
          </a:p>
          <a:p>
            <a:pPr marL="609600" indent="-609600">
              <a:buFont typeface="Wingdings" pitchFamily="2" charset="2"/>
              <a:buNone/>
              <a:defRPr/>
            </a:pPr>
            <a:r>
              <a:rPr lang="en-US" altLang="en-US" sz="2400" kern="0" dirty="0">
                <a:latin typeface="Times New Roman"/>
              </a:rPr>
              <a:t>7.     </a:t>
            </a:r>
            <a:r>
              <a:rPr lang="en-US" altLang="en-US" sz="2400" b="1" kern="0" dirty="0">
                <a:latin typeface="Times New Roman"/>
              </a:rPr>
              <a:t>return</a:t>
            </a:r>
            <a:r>
              <a:rPr lang="en-US" altLang="en-US" sz="2400" kern="0" dirty="0">
                <a:latin typeface="Times New Roman"/>
              </a:rPr>
              <a:t> </a:t>
            </a:r>
            <a:r>
              <a:rPr lang="en-US" altLang="en-US" sz="2400" i="1" kern="0" dirty="0">
                <a:latin typeface="Times New Roman"/>
              </a:rPr>
              <a:t>y</a:t>
            </a:r>
            <a:endParaRPr lang="en-US" altLang="en-US" sz="2400" kern="0" dirty="0">
              <a:latin typeface="Times New Roman"/>
            </a:endParaRPr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9464" y="2395538"/>
            <a:ext cx="4852987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390652" y="25558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INSERTION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2083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E096A3-B7B2-43CB-A515-81D6C4E529C4}" type="slidenum">
              <a:rPr lang="en-US" altLang="en-US" smtClean="0"/>
              <a:pPr/>
              <a:t>117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4794EE-C203-4323-8D52-5B233B1A39A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31852" y="1762125"/>
            <a:ext cx="1784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000" b="1"/>
              <a:t>Insert (10)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31852" y="2455863"/>
            <a:ext cx="1784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000" b="1"/>
              <a:t>Insert (5)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7951" y="252414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INSERTION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121859" name="TextBox 4"/>
          <p:cNvSpPr txBox="1">
            <a:spLocks noChangeArrowheads="1"/>
          </p:cNvSpPr>
          <p:nvPr/>
        </p:nvSpPr>
        <p:spPr bwMode="auto">
          <a:xfrm>
            <a:off x="3779838" y="1349376"/>
            <a:ext cx="4306887" cy="55092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2200" b="1">
                <a:latin typeface="Times New Roman" pitchFamily="18" charset="0"/>
                <a:cs typeface="Times New Roman" pitchFamily="18" charset="0"/>
              </a:rPr>
              <a:t>INSERT( ROOT, X )</a:t>
            </a:r>
            <a:endParaRPr lang="en-US" altLang="en-US" sz="22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temp = ROOT,  Par = NULL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while temp ≠ NULL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           if  X == temp 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Data</a:t>
            </a:r>
            <a:endParaRPr lang="en-US" altLang="en-US" sz="22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write  “Element exists!”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return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           end if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           else if  X &lt; temp 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Data </a:t>
            </a:r>
            <a:endParaRPr lang="en-US" altLang="en-US" sz="22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 Par = temp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 temp = temp 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L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           else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 Par = temp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   temp = temp 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R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            end if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end while</a:t>
            </a:r>
            <a:endParaRPr lang="en-US" altLang="en-US" sz="2200"/>
          </a:p>
        </p:txBody>
      </p:sp>
      <p:sp>
        <p:nvSpPr>
          <p:cNvPr id="121860" name="TextBox 6"/>
          <p:cNvSpPr txBox="1">
            <a:spLocks noChangeArrowheads="1"/>
          </p:cNvSpPr>
          <p:nvPr/>
        </p:nvSpPr>
        <p:spPr bwMode="auto">
          <a:xfrm>
            <a:off x="8342316" y="2025650"/>
            <a:ext cx="3519486" cy="4832092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200" b="1">
                <a:latin typeface="Times New Roman" pitchFamily="18" charset="0"/>
                <a:cs typeface="Times New Roman" pitchFamily="18" charset="0"/>
              </a:rPr>
              <a:t>INSERT (Root, X)</a:t>
            </a:r>
          </a:p>
          <a:p>
            <a:endParaRPr lang="en-US" altLang="en-US" sz="2200"/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Data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=X; N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eft=NULL; N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ight=NULL;</a:t>
            </a:r>
          </a:p>
          <a:p>
            <a:pPr algn="just"/>
            <a:endParaRPr lang="en-US" altLang="en-US" sz="22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if Par = NULL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ROOT = N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else if X &lt; Par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data</a:t>
            </a:r>
            <a:endParaRPr lang="en-US" altLang="en-US" sz="22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Par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Left = N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	Par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Right = N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 sz="2200">
                <a:latin typeface="Times New Roman" pitchFamily="18" charset="0"/>
                <a:cs typeface="Times New Roman" pitchFamily="18" charset="0"/>
              </a:rPr>
              <a:t>end INSERT </a:t>
            </a:r>
            <a:endParaRPr lang="en-US" altLang="en-US" sz="2000">
              <a:sym typeface="Wingdings" pitchFamily="2" charset="2"/>
            </a:endParaRPr>
          </a:p>
        </p:txBody>
      </p:sp>
      <p:pic>
        <p:nvPicPr>
          <p:cNvPr id="12186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2" y="1689100"/>
            <a:ext cx="3194050" cy="409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7202A0-9099-494E-A442-AF9962A2323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186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2DD3C3-FF38-4882-AEBE-D01AC1554479}" type="slidenum">
              <a:rPr lang="en-US" altLang="en-US" smtClean="0"/>
              <a:pPr/>
              <a:t>118</a:t>
            </a:fld>
            <a:endParaRPr lang="en-US" alt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1649413" y="1252538"/>
            <a:ext cx="8229600" cy="223202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Case 0 – Leaf Node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no children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  	then remove </a:t>
            </a:r>
            <a:r>
              <a:rPr lang="en-US" altLang="en-US" i="1" dirty="0"/>
              <a:t>X</a:t>
            </a: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7951" y="252414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12288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299" y="2943226"/>
            <a:ext cx="4929188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012" y="2832101"/>
            <a:ext cx="4125913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7573E3E-4911-436F-9246-44F59A253FA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288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D8360A-2724-494A-9661-5EB0BDBD7D45}" type="slidenum">
              <a:rPr lang="en-US" altLang="en-US" smtClean="0"/>
              <a:pPr/>
              <a:t>119</a:t>
            </a:fld>
            <a:endParaRPr lang="en-US" alt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7925" y="271464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6338" y="1303338"/>
            <a:ext cx="5030788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Root: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Parent, Top Most Element or First Element in Hierarchy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Node: </a:t>
            </a: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Information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Node: </a:t>
            </a:r>
            <a:r>
              <a:rPr lang="en-IN" sz="2000" b="1" dirty="0">
                <a:solidFill>
                  <a:srgbClr val="FF42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predecessor of any node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 Node: </a:t>
            </a:r>
            <a:r>
              <a:rPr lang="en-IN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Successor of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parent and child. Also called as Edges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Node/ External Node: </a:t>
            </a:r>
            <a:r>
              <a:rPr lang="en-IN" sz="2000" b="1" dirty="0">
                <a:solidFill>
                  <a:srgbClr val="34D4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children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6559551" y="698500"/>
            <a:ext cx="4603749" cy="4927540"/>
            <a:chOff x="6559467" y="699043"/>
            <a:chExt cx="3914429" cy="4926746"/>
          </a:xfrm>
        </p:grpSpPr>
        <p:sp>
          <p:nvSpPr>
            <p:cNvPr id="7" name="Oval 6"/>
            <p:cNvSpPr/>
            <p:nvPr/>
          </p:nvSpPr>
          <p:spPr>
            <a:xfrm>
              <a:off x="8200828" y="992684"/>
              <a:ext cx="52912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235719" y="2230734"/>
              <a:ext cx="529123" cy="59997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9195633" y="2219623"/>
              <a:ext cx="529123" cy="5983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559467" y="3376724"/>
              <a:ext cx="527773" cy="59997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824233" y="3414818"/>
              <a:ext cx="52777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673259" y="3365613"/>
              <a:ext cx="529123" cy="5983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9946123" y="3402120"/>
              <a:ext cx="52777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720094" y="4724294"/>
              <a:ext cx="24296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305909" y="4738580"/>
              <a:ext cx="242965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9657266" y="4697312"/>
              <a:ext cx="244314" cy="2857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9163238" y="4711596"/>
              <a:ext cx="244314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87992" y="4751278"/>
              <a:ext cx="244314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8329059" y="4760801"/>
              <a:ext cx="244314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745944" y="4759214"/>
              <a:ext cx="24296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0131046" y="4711596"/>
              <a:ext cx="24431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22" name="Straight Arrow Connector 21"/>
            <p:cNvCxnSpPr>
              <a:stCxn id="7" idx="3"/>
              <a:endCxn id="8" idx="7"/>
            </p:cNvCxnSpPr>
            <p:nvPr/>
          </p:nvCxnSpPr>
          <p:spPr>
            <a:xfrm flipH="1">
              <a:off x="7686553" y="1502189"/>
              <a:ext cx="592563" cy="817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5"/>
              <a:endCxn id="9" idx="1"/>
            </p:cNvCxnSpPr>
            <p:nvPr/>
          </p:nvCxnSpPr>
          <p:spPr>
            <a:xfrm>
              <a:off x="8651662" y="1502189"/>
              <a:ext cx="622260" cy="804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3"/>
              <a:endCxn id="10" idx="0"/>
            </p:cNvCxnSpPr>
            <p:nvPr/>
          </p:nvCxnSpPr>
          <p:spPr>
            <a:xfrm flipH="1">
              <a:off x="6824028" y="2741827"/>
              <a:ext cx="488629" cy="63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5"/>
              <a:endCxn id="11" idx="0"/>
            </p:cNvCxnSpPr>
            <p:nvPr/>
          </p:nvCxnSpPr>
          <p:spPr>
            <a:xfrm>
              <a:off x="7686553" y="2741827"/>
              <a:ext cx="400891" cy="672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3"/>
              <a:endCxn id="12" idx="7"/>
            </p:cNvCxnSpPr>
            <p:nvPr/>
          </p:nvCxnSpPr>
          <p:spPr>
            <a:xfrm flipH="1">
              <a:off x="9124093" y="2730716"/>
              <a:ext cx="149829" cy="722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5"/>
              <a:endCxn id="13" idx="0"/>
            </p:cNvCxnSpPr>
            <p:nvPr/>
          </p:nvCxnSpPr>
          <p:spPr>
            <a:xfrm>
              <a:off x="9646467" y="2730716"/>
              <a:ext cx="562867" cy="671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4"/>
              <a:endCxn id="14" idx="0"/>
            </p:cNvCxnSpPr>
            <p:nvPr/>
          </p:nvCxnSpPr>
          <p:spPr>
            <a:xfrm>
              <a:off x="6824028" y="3976703"/>
              <a:ext cx="17548" cy="747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  <a:endCxn id="15" idx="1"/>
            </p:cNvCxnSpPr>
            <p:nvPr/>
          </p:nvCxnSpPr>
          <p:spPr>
            <a:xfrm>
              <a:off x="6824028" y="3976703"/>
              <a:ext cx="516975" cy="804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  <a:stCxn id="11" idx="3"/>
              <a:endCxn id="20" idx="0"/>
            </p:cNvCxnSpPr>
            <p:nvPr/>
          </p:nvCxnSpPr>
          <p:spPr>
            <a:xfrm flipH="1">
              <a:off x="7867427" y="3925911"/>
              <a:ext cx="33745" cy="833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cxnSpLocks/>
              <a:stCxn id="11" idx="5"/>
              <a:endCxn id="19" idx="1"/>
            </p:cNvCxnSpPr>
            <p:nvPr/>
          </p:nvCxnSpPr>
          <p:spPr>
            <a:xfrm>
              <a:off x="8275067" y="3925911"/>
              <a:ext cx="90436" cy="87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2" idx="3"/>
              <a:endCxn id="18" idx="0"/>
            </p:cNvCxnSpPr>
            <p:nvPr/>
          </p:nvCxnSpPr>
          <p:spPr>
            <a:xfrm>
              <a:off x="8751547" y="3876706"/>
              <a:ext cx="157927" cy="874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5"/>
              <a:endCxn id="17" idx="0"/>
            </p:cNvCxnSpPr>
            <p:nvPr/>
          </p:nvCxnSpPr>
          <p:spPr>
            <a:xfrm>
              <a:off x="9124093" y="3876706"/>
              <a:ext cx="160627" cy="834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3" idx="3"/>
              <a:endCxn id="16" idx="7"/>
            </p:cNvCxnSpPr>
            <p:nvPr/>
          </p:nvCxnSpPr>
          <p:spPr>
            <a:xfrm flipH="1">
              <a:off x="9865135" y="3913213"/>
              <a:ext cx="157927" cy="825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5"/>
              <a:endCxn id="21" idx="7"/>
            </p:cNvCxnSpPr>
            <p:nvPr/>
          </p:nvCxnSpPr>
          <p:spPr>
            <a:xfrm flipH="1">
              <a:off x="10340266" y="3913213"/>
              <a:ext cx="56692" cy="841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49" name="TextBox 35"/>
            <p:cNvSpPr txBox="1">
              <a:spLocks noChangeArrowheads="1"/>
            </p:cNvSpPr>
            <p:nvPr/>
          </p:nvSpPr>
          <p:spPr bwMode="auto">
            <a:xfrm>
              <a:off x="7632216" y="699043"/>
              <a:ext cx="1581079" cy="3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Director</a:t>
              </a:r>
            </a:p>
          </p:txBody>
        </p:sp>
        <p:sp>
          <p:nvSpPr>
            <p:cNvPr id="13350" name="TextBox 36"/>
            <p:cNvSpPr txBox="1">
              <a:spLocks noChangeArrowheads="1"/>
            </p:cNvSpPr>
            <p:nvPr/>
          </p:nvSpPr>
          <p:spPr bwMode="auto">
            <a:xfrm>
              <a:off x="7969997" y="2346585"/>
              <a:ext cx="1139000" cy="3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Dean</a:t>
              </a:r>
            </a:p>
          </p:txBody>
        </p:sp>
        <p:sp>
          <p:nvSpPr>
            <p:cNvPr id="13351" name="TextBox 37"/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90" cy="3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3352" name="TextBox 38"/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90" cy="3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3353" name="TextBox 39"/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4" cy="3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34D4D0"/>
                  </a:solidFill>
                  <a:latin typeface="Times New Roman" pitchFamily="18" charset="0"/>
                  <a:cs typeface="Times New Roman" pitchFamily="18" charset="0"/>
                </a:rPr>
                <a:t>FACULTY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3318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0ABCBF-B3EB-4E50-8C49-03B75ECE10C7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3438117-2287-45E3-AFAB-C114BD725FBB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1981200" y="1357314"/>
            <a:ext cx="8229600" cy="714375"/>
          </a:xfrm>
        </p:spPr>
        <p:txBody>
          <a:bodyPr/>
          <a:lstStyle/>
          <a:p>
            <a:pPr eaLnBrk="1" hangingPunct="1"/>
            <a:r>
              <a:rPr lang="en-IN" altLang="en-US" smtClean="0"/>
              <a:t>BST-Deletion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>
          <a:xfrm>
            <a:off x="1981200" y="2071688"/>
            <a:ext cx="8229600" cy="142875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smtClean="0">
                <a:solidFill>
                  <a:srgbClr val="99FF33"/>
                </a:solidFill>
              </a:rPr>
              <a:t>Case 0 – Leaf Node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if </a:t>
            </a:r>
            <a:r>
              <a:rPr lang="en-US" altLang="en-US" i="1" smtClean="0"/>
              <a:t>x</a:t>
            </a:r>
            <a:r>
              <a:rPr lang="en-US" altLang="en-US" smtClean="0"/>
              <a:t> has no children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  	then remove </a:t>
            </a:r>
            <a:r>
              <a:rPr lang="en-US" altLang="en-US" i="1" smtClean="0"/>
              <a:t>x</a:t>
            </a:r>
            <a:endParaRPr lang="en-US" altLang="en-US" smtClean="0"/>
          </a:p>
        </p:txBody>
      </p:sp>
      <p:sp>
        <p:nvSpPr>
          <p:cNvPr id="10240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79C2B0-C33C-43EC-9FFC-FCBAEAC97979}" type="datetime1">
              <a:rPr lang="en-US" altLang="en-US"/>
              <a:pPr>
                <a:defRPr/>
              </a:pPr>
              <a:t>8/5/2021</a:t>
            </a:fld>
            <a:endParaRPr lang="es-ES" altLang="en-US"/>
          </a:p>
        </p:txBody>
      </p:sp>
      <p:sp>
        <p:nvSpPr>
          <p:cNvPr id="1024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12391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A4D9F6-75FE-4588-932C-5D5D01E5439F}" type="slidenum">
              <a:rPr lang="es-ES" altLang="en-US" smtClean="0">
                <a:latin typeface="Arial" pitchFamily="34" charset="0"/>
              </a:rPr>
              <a:pPr/>
              <a:t>120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123911" name="Group 21"/>
          <p:cNvGrpSpPr>
            <a:grpSpLocks/>
          </p:cNvGrpSpPr>
          <p:nvPr/>
        </p:nvGrpSpPr>
        <p:grpSpPr bwMode="auto">
          <a:xfrm>
            <a:off x="2339975" y="3454401"/>
            <a:ext cx="4362450" cy="2663825"/>
            <a:chOff x="2370602" y="3151088"/>
            <a:chExt cx="4361638" cy="28702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985954" y="3151088"/>
              <a:ext cx="3746286" cy="2870200"/>
              <a:chOff x="558800" y="1362075"/>
              <a:chExt cx="7542213" cy="3651250"/>
            </a:xfrm>
            <a:scene3d>
              <a:camera prst="obliqueTopLeft"/>
              <a:lightRig rig="threePt" dir="t"/>
            </a:scene3d>
          </p:grpSpPr>
          <p:sp>
            <p:nvSpPr>
              <p:cNvPr id="8" name="Oval 7"/>
              <p:cNvSpPr/>
              <p:nvPr/>
            </p:nvSpPr>
            <p:spPr bwMode="auto">
              <a:xfrm>
                <a:off x="1619250" y="2571750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000" b="1" dirty="0">
                    <a:solidFill>
                      <a:srgbClr val="FFFF00"/>
                    </a:solidFill>
                  </a:rPr>
                  <a:t>b</a:t>
                </a:r>
                <a:endParaRPr lang="en-IN" sz="30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889625" y="2586038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sz="3000" b="1" dirty="0">
                    <a:solidFill>
                      <a:srgbClr val="FFFF00"/>
                    </a:solidFill>
                  </a:rPr>
                  <a:t>c</a:t>
                </a: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58800" y="3941763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sz="3000" b="1" dirty="0">
                    <a:solidFill>
                      <a:srgbClr val="FFFF00"/>
                    </a:solidFill>
                  </a:rPr>
                  <a:t>d</a:t>
                </a: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627313" y="4062413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sz="3000" b="1" dirty="0">
                    <a:solidFill>
                      <a:srgbClr val="FFFF00"/>
                    </a:solidFill>
                  </a:rPr>
                  <a:t>e</a:t>
                </a: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4881563" y="4022725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sz="3000" b="1" dirty="0">
                    <a:solidFill>
                      <a:srgbClr val="FFFF00"/>
                    </a:solidFill>
                  </a:rPr>
                  <a:t>f</a:t>
                </a:r>
              </a:p>
            </p:txBody>
          </p:sp>
          <p:cxnSp>
            <p:nvCxnSpPr>
              <p:cNvPr id="13" name="Straight Connector 12"/>
              <p:cNvCxnSpPr>
                <a:stCxn id="8" idx="3"/>
                <a:endCxn id="10" idx="0"/>
              </p:cNvCxnSpPr>
              <p:nvPr/>
            </p:nvCxnSpPr>
            <p:spPr bwMode="auto">
              <a:xfrm flipH="1">
                <a:off x="1016000" y="3352800"/>
                <a:ext cx="738188" cy="588963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5"/>
                <a:endCxn id="11" idx="0"/>
              </p:cNvCxnSpPr>
              <p:nvPr/>
            </p:nvCxnSpPr>
            <p:spPr bwMode="auto">
              <a:xfrm>
                <a:off x="2400300" y="3352800"/>
                <a:ext cx="684213" cy="709613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3"/>
                <a:endCxn id="12" idx="0"/>
              </p:cNvCxnSpPr>
              <p:nvPr/>
            </p:nvCxnSpPr>
            <p:spPr bwMode="auto">
              <a:xfrm flipH="1">
                <a:off x="5338763" y="3367088"/>
                <a:ext cx="684212" cy="655637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9" idx="5"/>
                <a:endCxn id="17" idx="0"/>
              </p:cNvCxnSpPr>
              <p:nvPr/>
            </p:nvCxnSpPr>
            <p:spPr bwMode="auto">
              <a:xfrm>
                <a:off x="6670675" y="3367088"/>
                <a:ext cx="973138" cy="731837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 bwMode="auto">
              <a:xfrm>
                <a:off x="7186613" y="4098925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000" b="1" dirty="0">
                    <a:solidFill>
                      <a:srgbClr val="FFFF00"/>
                    </a:solidFill>
                  </a:rPr>
                  <a:t>g</a:t>
                </a:r>
                <a:endParaRPr lang="en-IN" sz="30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3635375" y="1362075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000" b="1" dirty="0">
                    <a:solidFill>
                      <a:srgbClr val="FFFF00"/>
                    </a:solidFill>
                  </a:rPr>
                  <a:t>a</a:t>
                </a:r>
                <a:endParaRPr lang="en-IN" sz="3000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9" name="Straight Connector 18"/>
              <p:cNvCxnSpPr>
                <a:stCxn id="18" idx="3"/>
                <a:endCxn id="8" idx="7"/>
              </p:cNvCxnSpPr>
              <p:nvPr/>
            </p:nvCxnSpPr>
            <p:spPr>
              <a:xfrm flipH="1">
                <a:off x="2400300" y="2143125"/>
                <a:ext cx="1370013" cy="56197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5"/>
                <a:endCxn id="9" idx="1"/>
              </p:cNvCxnSpPr>
              <p:nvPr/>
            </p:nvCxnSpPr>
            <p:spPr>
              <a:xfrm>
                <a:off x="4416425" y="2143125"/>
                <a:ext cx="1606550" cy="57785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2370602" y="5373216"/>
              <a:ext cx="473118" cy="397945"/>
            </a:xfrm>
            <a:prstGeom prst="rect">
              <a:avLst/>
            </a:prstGeom>
            <a:solidFill>
              <a:srgbClr val="99FF33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b="1" dirty="0">
                  <a:solidFill>
                    <a:srgbClr val="FF0000"/>
                  </a:solidFill>
                </a:rPr>
                <a:t>X=</a:t>
              </a:r>
            </a:p>
          </p:txBody>
        </p:sp>
      </p:grpSp>
      <p:pic>
        <p:nvPicPr>
          <p:cNvPr id="12391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580541" y="3560144"/>
            <a:ext cx="3220149" cy="2663825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27" name="Oval 26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33" name="Straight Connector 32"/>
            <p:cNvCxnSpPr>
              <a:stCxn id="27" idx="5"/>
              <a:endCxn id="3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8" idx="3"/>
              <a:endCxn id="31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8" idx="5"/>
              <a:endCxn id="3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8" name="Straight Connector 37"/>
            <p:cNvCxnSpPr>
              <a:stCxn id="37" idx="3"/>
              <a:endCxn id="2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5"/>
              <a:endCxn id="2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Content Placeholder 2"/>
          <p:cNvSpPr>
            <a:spLocks noGrp="1"/>
          </p:cNvSpPr>
          <p:nvPr>
            <p:ph idx="1"/>
          </p:nvPr>
        </p:nvSpPr>
        <p:spPr>
          <a:xfrm>
            <a:off x="1479550" y="1211263"/>
            <a:ext cx="8229600" cy="2016125"/>
          </a:xfrm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               Case 1 – Node with one Child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one child			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	   then Make </a:t>
            </a:r>
            <a:r>
              <a:rPr lang="en-US" altLang="en-US" i="1" dirty="0"/>
              <a:t>Par</a:t>
            </a:r>
            <a:r>
              <a:rPr lang="en-US" altLang="en-US" dirty="0"/>
              <a:t>[X] point to child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7951" y="252414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1249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951" y="3144838"/>
            <a:ext cx="5419724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0826" y="3100388"/>
            <a:ext cx="4327525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D7F6A5-ABA5-4A1C-BED2-8DC87D0B7F7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493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603CD3-F2A2-4E65-99E8-769437489089}" type="slidenum">
              <a:rPr lang="en-US" altLang="en-US" smtClean="0"/>
              <a:pPr/>
              <a:t>121</a:t>
            </a:fld>
            <a:endParaRPr lang="en-US" alt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Content Placeholder 2"/>
          <p:cNvSpPr>
            <a:spLocks noGrp="1"/>
          </p:cNvSpPr>
          <p:nvPr>
            <p:ph idx="1"/>
          </p:nvPr>
        </p:nvSpPr>
        <p:spPr>
          <a:xfrm>
            <a:off x="1479550" y="1211263"/>
            <a:ext cx="8229600" cy="2016125"/>
          </a:xfrm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               Case 1 – Node with one Child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one child			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dirty="0"/>
              <a:t>	   then Make </a:t>
            </a:r>
            <a:r>
              <a:rPr lang="en-US" altLang="en-US" i="1" dirty="0"/>
              <a:t>Par</a:t>
            </a:r>
            <a:r>
              <a:rPr lang="en-US" altLang="en-US" dirty="0"/>
              <a:t>[X] point to child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7951" y="252414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1259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2" y="2955926"/>
            <a:ext cx="49387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0075" y="2682875"/>
            <a:ext cx="4235451" cy="353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 bwMode="auto">
          <a:xfrm>
            <a:off x="3285130" y="4207749"/>
            <a:ext cx="8534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1B7CCF-69D5-4BE6-8C5E-D52DC9F508E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5962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34B4B-2DAD-4295-AEA9-159C75CF55D5}" type="slidenum">
              <a:rPr lang="en-US" altLang="en-US" smtClean="0"/>
              <a:pPr/>
              <a:t>122</a:t>
            </a:fld>
            <a:endParaRPr lang="en-US" altLang="en-US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Content Placeholder 2"/>
          <p:cNvSpPr>
            <a:spLocks noGrp="1"/>
          </p:cNvSpPr>
          <p:nvPr>
            <p:ph idx="1"/>
          </p:nvPr>
        </p:nvSpPr>
        <p:spPr>
          <a:xfrm>
            <a:off x="849312" y="781050"/>
            <a:ext cx="9097963" cy="260032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Case 2 – Node with Two Child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two children (subtrees)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/>
              <a:t> then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/>
              <a:t>	   Swap </a:t>
            </a:r>
            <a:r>
              <a:rPr lang="en-US" altLang="en-US" i="1" dirty="0"/>
              <a:t>X</a:t>
            </a:r>
            <a:r>
              <a:rPr lang="en-US" altLang="en-US" dirty="0"/>
              <a:t> with its successor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/>
              <a:t>      Perform case 0 or case 1 to Delete it</a:t>
            </a:r>
          </a:p>
          <a:p>
            <a:pPr eaLnBrk="1" hangingPunct="1">
              <a:defRPr/>
            </a:pPr>
            <a:endParaRPr lang="en-I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7926" y="98426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sp>
        <p:nvSpPr>
          <p:cNvPr id="126980" name="TextBox 22"/>
          <p:cNvSpPr txBox="1">
            <a:spLocks noChangeArrowheads="1"/>
          </p:cNvSpPr>
          <p:nvPr/>
        </p:nvSpPr>
        <p:spPr bwMode="auto">
          <a:xfrm>
            <a:off x="211139" y="6488114"/>
            <a:ext cx="119808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Replace with Leftmost node of the right subtree or rightmost node of the left subtree.</a:t>
            </a:r>
          </a:p>
        </p:txBody>
      </p:sp>
      <p:pic>
        <p:nvPicPr>
          <p:cNvPr id="1269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675" y="3309938"/>
            <a:ext cx="4699001" cy="29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 bwMode="auto">
          <a:xfrm>
            <a:off x="1157391" y="4928720"/>
            <a:ext cx="8534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pic>
        <p:nvPicPr>
          <p:cNvPr id="1269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3190" y="3182939"/>
            <a:ext cx="4256087" cy="293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3EB55A-971B-4CB9-B1CF-D1775689343C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698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BCD5AA-3B24-4BB4-B0FA-0E7AC1D05CBC}" type="slidenum">
              <a:rPr lang="en-US" altLang="en-US" smtClean="0"/>
              <a:pPr/>
              <a:t>123</a:t>
            </a:fld>
            <a:endParaRPr lang="en-US" altLang="en-US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>
          <a:xfrm>
            <a:off x="1319213" y="211139"/>
            <a:ext cx="10872788" cy="896937"/>
          </a:xfrm>
        </p:spPr>
        <p:txBody>
          <a:bodyPr/>
          <a:lstStyle/>
          <a:p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BINARY SEARCH TREE (BST) - DELETION</a:t>
            </a:r>
            <a:r>
              <a:rPr lang="en-IN" altLang="en-US" b="1" smtClean="0">
                <a:solidFill>
                  <a:srgbClr val="E00D50"/>
                </a:solidFill>
                <a:latin typeface="Raleway"/>
              </a:rPr>
              <a:t/>
            </a:r>
            <a:br>
              <a:rPr lang="en-IN" altLang="en-US" b="1" smtClean="0">
                <a:solidFill>
                  <a:srgbClr val="E00D50"/>
                </a:solidFill>
                <a:latin typeface="Raleway"/>
              </a:rPr>
            </a:br>
            <a:endParaRPr lang="en-US" altLang="en-U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22277" y="984250"/>
            <a:ext cx="5205413" cy="267335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119813" y="949325"/>
            <a:ext cx="5310187" cy="2655888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04815" y="3903664"/>
            <a:ext cx="5222875" cy="2573337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6137275" y="3868738"/>
            <a:ext cx="5292725" cy="274320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4997449" y="1284288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10623550" y="114300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73625" y="39735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0642599" y="4010025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07F7DEA-2058-48C4-A9DE-56ACF6757B1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8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E2C60C-B082-472A-A97C-9C50FF9FCDD4}" type="slidenum">
              <a:rPr lang="en-US" altLang="en-US" smtClean="0"/>
              <a:pPr/>
              <a:t>124</a:t>
            </a:fld>
            <a:endParaRPr lang="en-US" altLang="en-US" smtClean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668339" y="966788"/>
            <a:ext cx="7104062" cy="274955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29027" name="Title 1"/>
          <p:cNvSpPr>
            <a:spLocks noGrp="1"/>
          </p:cNvSpPr>
          <p:nvPr>
            <p:ph type="title"/>
          </p:nvPr>
        </p:nvSpPr>
        <p:spPr>
          <a:xfrm>
            <a:off x="1319213" y="211139"/>
            <a:ext cx="10872788" cy="896937"/>
          </a:xfrm>
        </p:spPr>
        <p:txBody>
          <a:bodyPr/>
          <a:lstStyle/>
          <a:p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BINARY SEARCH TREE (BST) - DELETION</a:t>
            </a:r>
            <a:r>
              <a:rPr lang="en-IN" altLang="en-US" b="1" smtClean="0">
                <a:solidFill>
                  <a:srgbClr val="E00D50"/>
                </a:solidFill>
                <a:latin typeface="Raleway"/>
              </a:rPr>
              <a:t/>
            </a:r>
            <a:br>
              <a:rPr lang="en-IN" altLang="en-US" b="1" smtClean="0">
                <a:solidFill>
                  <a:srgbClr val="E00D50"/>
                </a:solidFill>
                <a:latin typeface="Raleway"/>
              </a:rPr>
            </a:br>
            <a:endParaRPr lang="en-US" altLang="en-US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33413" y="3833813"/>
            <a:ext cx="7138987" cy="2760662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105776" y="1741488"/>
            <a:ext cx="3552825" cy="4132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7142162" y="107315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Oval 9"/>
          <p:cNvSpPr/>
          <p:nvPr/>
        </p:nvSpPr>
        <p:spPr>
          <a:xfrm>
            <a:off x="7142162" y="39036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5552318-EA2B-483D-8DFD-49250423FF1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29033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C40262-6232-4D9E-A6F3-4F9359E65A7E}" type="slidenum">
              <a:rPr lang="en-US" altLang="en-US" smtClean="0"/>
              <a:pPr/>
              <a:t>125</a:t>
            </a:fld>
            <a:endParaRPr lang="en-US" altLang="en-US" smtClean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Box 4"/>
          <p:cNvSpPr txBox="1">
            <a:spLocks noChangeArrowheads="1"/>
          </p:cNvSpPr>
          <p:nvPr/>
        </p:nvSpPr>
        <p:spPr bwMode="auto">
          <a:xfrm>
            <a:off x="4364039" y="179388"/>
            <a:ext cx="3463925" cy="6709529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1600" b="1">
                <a:latin typeface="Times New Roman" pitchFamily="18" charset="0"/>
                <a:cs typeface="Times New Roman" pitchFamily="18" charset="0"/>
              </a:rPr>
              <a:t>CASEB(Loc, Par )</a:t>
            </a:r>
          </a:p>
          <a:p>
            <a:pPr algn="just"/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Temp = Loc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Temp 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NULL and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     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ight=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Child =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if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Child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Child 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Par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if Temp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ROOT  = 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CASEB</a:t>
            </a:r>
          </a:p>
        </p:txBody>
      </p:sp>
      <p:sp>
        <p:nvSpPr>
          <p:cNvPr id="130051" name="TextBox 8"/>
          <p:cNvSpPr txBox="1">
            <a:spLocks noChangeArrowheads="1"/>
          </p:cNvSpPr>
          <p:nvPr/>
        </p:nvSpPr>
        <p:spPr bwMode="auto">
          <a:xfrm>
            <a:off x="8086725" y="117475"/>
            <a:ext cx="3679826" cy="6740307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CASEA( Loc, par )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Temp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Save = Loc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while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Save = Temp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Temp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while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 = Temp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Parsuc = Save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CASEB( suc, parsuc)</a:t>
            </a:r>
          </a:p>
          <a:p>
            <a:pPr algn="just"/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Par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if Loc =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ROOT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Left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CASEA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0462" y="0"/>
            <a:ext cx="493553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(BST) - DELETION</a:t>
            </a:r>
          </a:p>
        </p:txBody>
      </p:sp>
      <p:sp>
        <p:nvSpPr>
          <p:cNvPr id="130053" name="TextBox 12"/>
          <p:cNvSpPr txBox="1">
            <a:spLocks noChangeArrowheads="1"/>
          </p:cNvSpPr>
          <p:nvPr/>
        </p:nvSpPr>
        <p:spPr bwMode="auto">
          <a:xfrm>
            <a:off x="563563" y="1493838"/>
            <a:ext cx="3065461" cy="5078313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DELETE( ROOT, k )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SEARCH( ROOT, k )</a:t>
            </a:r>
          </a:p>
          <a:p>
            <a:pPr algn="just"/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Loc  =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Write “Element not found”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return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 ≠ NULL and      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  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CASEA(Loc, par)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CASEB(Loc, par)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DELETE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4725AD-CA44-4B20-925C-8EF03FEC7F6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3005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1C60E59-2795-4742-8274-B2D6FD794BCD}" type="slidenum">
              <a:rPr lang="en-US" altLang="en-US" smtClean="0"/>
              <a:pPr/>
              <a:t>126</a:t>
            </a:fld>
            <a:endParaRPr lang="en-US" alt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025" y="182564"/>
            <a:ext cx="106346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sp>
        <p:nvSpPr>
          <p:cNvPr id="131075" name="TextBox 12"/>
          <p:cNvSpPr txBox="1">
            <a:spLocks noChangeArrowheads="1"/>
          </p:cNvSpPr>
          <p:nvPr/>
        </p:nvSpPr>
        <p:spPr bwMode="auto">
          <a:xfrm>
            <a:off x="8048626" y="1217614"/>
            <a:ext cx="3533774" cy="5324535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2000" b="1">
                <a:latin typeface="Times New Roman" pitchFamily="18" charset="0"/>
                <a:cs typeface="Times New Roman" pitchFamily="18" charset="0"/>
              </a:rPr>
              <a:t>DELETE( ROOT, k )</a:t>
            </a:r>
            <a:endParaRPr lang="en-US" alt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SEARCH( ROOT, k )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en-US" sz="200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//Returns Par and Loc</a:t>
            </a:r>
          </a:p>
          <a:p>
            <a:pPr algn="just"/>
            <a:endParaRPr lang="en-US" altLang="en-US" sz="200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if Loc  = NULL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Write “Element not found”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 return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if Loc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ight ≠ NULL and       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             Loc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   CASEA(Loc, par)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       CASEB(Loc, par)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 end DELETE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544966" y="3921785"/>
            <a:ext cx="3039088" cy="2637215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4" name="Straight Connector 13"/>
            <p:cNvCxnSpPr>
              <a:stCxn id="7" idx="3"/>
              <a:endCxn id="10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12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5"/>
              <a:endCxn id="17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9" name="Straight Connector 18"/>
            <p:cNvCxnSpPr>
              <a:stCxn id="18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1077" name="TextBox 3"/>
          <p:cNvSpPr txBox="1">
            <a:spLocks noChangeArrowheads="1"/>
          </p:cNvSpPr>
          <p:nvPr/>
        </p:nvSpPr>
        <p:spPr bwMode="auto">
          <a:xfrm>
            <a:off x="434977" y="5692775"/>
            <a:ext cx="1417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CASE B.a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179287" y="1102130"/>
            <a:ext cx="3732757" cy="2292568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22" name="Oval 21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27" name="Straight Connector 26"/>
            <p:cNvCxnSpPr>
              <a:stCxn id="22" idx="3"/>
              <a:endCxn id="24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5"/>
              <a:endCxn id="25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3" idx="3"/>
              <a:endCxn id="26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3" idx="5"/>
              <a:endCxn id="31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K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3"/>
              <a:endCxn id="22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5"/>
              <a:endCxn id="23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1079" name="TextBox 35"/>
          <p:cNvSpPr txBox="1">
            <a:spLocks noChangeArrowheads="1"/>
          </p:cNvSpPr>
          <p:nvPr/>
        </p:nvSpPr>
        <p:spPr bwMode="auto">
          <a:xfrm>
            <a:off x="4583113" y="1150938"/>
            <a:ext cx="1225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CASE A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420349" y="4898493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4198329" y="4850785"/>
            <a:ext cx="65911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42" name="TextBox 41"/>
          <p:cNvSpPr txBox="1"/>
          <p:nvPr/>
        </p:nvSpPr>
        <p:spPr bwMode="auto">
          <a:xfrm>
            <a:off x="1808366" y="2022648"/>
            <a:ext cx="71711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131089" name="TextBox 1"/>
          <p:cNvSpPr txBox="1">
            <a:spLocks noChangeArrowheads="1"/>
          </p:cNvSpPr>
          <p:nvPr/>
        </p:nvSpPr>
        <p:spPr bwMode="auto">
          <a:xfrm>
            <a:off x="4683125" y="6505576"/>
            <a:ext cx="1419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CASE B.b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204071" y="3849645"/>
            <a:ext cx="2611787" cy="2637215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39" name="Oval 3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46" name="Straight Connector 45"/>
            <p:cNvCxnSpPr>
              <a:stCxn id="41" idx="3"/>
              <a:endCxn id="44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5"/>
              <a:endCxn id="48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50" name="Straight Connector 49"/>
            <p:cNvCxnSpPr>
              <a:stCxn id="49" idx="3"/>
              <a:endCxn id="3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9" idx="5"/>
              <a:endCxn id="41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Date Placeholder 5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C206068-44DD-464B-9850-0D03F9AED22B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31092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5EDF2B-4145-4200-8819-1B915446E6AE}" type="slidenum">
              <a:rPr lang="en-US" altLang="en-US" smtClean="0"/>
              <a:pPr/>
              <a:t>127</a:t>
            </a:fld>
            <a:endParaRPr lang="en-US" altLang="en-US" smtClean="0"/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Box 4"/>
          <p:cNvSpPr txBox="1">
            <a:spLocks noChangeArrowheads="1"/>
          </p:cNvSpPr>
          <p:nvPr/>
        </p:nvSpPr>
        <p:spPr bwMode="auto">
          <a:xfrm>
            <a:off x="8270875" y="74613"/>
            <a:ext cx="3463925" cy="6709529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1600" b="1">
                <a:latin typeface="Times New Roman" pitchFamily="18" charset="0"/>
                <a:cs typeface="Times New Roman" pitchFamily="18" charset="0"/>
              </a:rPr>
              <a:t>CASEB (Loc, Par )</a:t>
            </a:r>
          </a:p>
          <a:p>
            <a:pPr algn="just"/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Temp = Loc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Temp 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NULL and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     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ight=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Child =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if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Child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Child 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Par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if Temp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        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ROOT  =  Child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 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CASEB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85914" y="20639"/>
            <a:ext cx="1063466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(CASEB)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269766" y="2136963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895349" y="1655763"/>
            <a:ext cx="225426" cy="4810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04" name="TextBox 35"/>
          <p:cNvSpPr txBox="1">
            <a:spLocks noChangeArrowheads="1"/>
          </p:cNvSpPr>
          <p:nvPr/>
        </p:nvSpPr>
        <p:spPr bwMode="auto">
          <a:xfrm>
            <a:off x="269876" y="1343025"/>
            <a:ext cx="1455739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Loc / Temp</a:t>
            </a:r>
          </a:p>
        </p:txBody>
      </p:sp>
      <p:sp>
        <p:nvSpPr>
          <p:cNvPr id="132105" name="TextBox 40"/>
          <p:cNvSpPr txBox="1">
            <a:spLocks noChangeArrowheads="1"/>
          </p:cNvSpPr>
          <p:nvPr/>
        </p:nvSpPr>
        <p:spPr bwMode="auto">
          <a:xfrm>
            <a:off x="525464" y="2927350"/>
            <a:ext cx="16573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Child = NULL</a:t>
            </a:r>
          </a:p>
        </p:txBody>
      </p:sp>
      <p:sp>
        <p:nvSpPr>
          <p:cNvPr id="57" name="TextBox 56"/>
          <p:cNvSpPr txBox="1"/>
          <p:nvPr/>
        </p:nvSpPr>
        <p:spPr bwMode="auto">
          <a:xfrm>
            <a:off x="396112" y="5014314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132109" name="TextBox 58"/>
          <p:cNvSpPr txBox="1">
            <a:spLocks noChangeArrowheads="1"/>
          </p:cNvSpPr>
          <p:nvPr/>
        </p:nvSpPr>
        <p:spPr bwMode="auto">
          <a:xfrm>
            <a:off x="950914" y="6302375"/>
            <a:ext cx="966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Child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66088" y="1119229"/>
            <a:ext cx="3055941" cy="2637215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26" name="Oval 25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29" name="Straight Connector 28"/>
            <p:cNvCxnSpPr>
              <a:stCxn id="27" idx="3"/>
              <a:endCxn id="28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7" idx="5"/>
              <a:endCxn id="3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37" name="Straight Connector 36"/>
            <p:cNvCxnSpPr>
              <a:stCxn id="35" idx="3"/>
              <a:endCxn id="26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5" idx="5"/>
              <a:endCxn id="27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701030" y="1021966"/>
            <a:ext cx="2105404" cy="2637215"/>
            <a:chOff x="3635375" y="1362075"/>
            <a:chExt cx="4465638" cy="3651250"/>
          </a:xfrm>
          <a:scene3d>
            <a:camera prst="obliqueTopLeft"/>
            <a:lightRig rig="threePt" dir="t"/>
          </a:scene3d>
        </p:grpSpPr>
        <p:sp>
          <p:nvSpPr>
            <p:cNvPr id="42" name="Oval 41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58" name="Straight Connector 57"/>
            <p:cNvCxnSpPr>
              <a:stCxn id="42" idx="3"/>
              <a:endCxn id="56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2" idx="5"/>
              <a:endCxn id="62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65" name="Straight Connector 64"/>
            <p:cNvCxnSpPr>
              <a:stCxn id="63" idx="5"/>
              <a:endCxn id="42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560700" y="4146547"/>
            <a:ext cx="4011301" cy="2401384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67" name="Oval 66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71" name="Straight Connector 70"/>
            <p:cNvCxnSpPr>
              <a:stCxn id="67" idx="3"/>
              <a:endCxn id="6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8" idx="3"/>
              <a:endCxn id="70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68" idx="5"/>
              <a:endCxn id="7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76" name="Straight Connector 75"/>
            <p:cNvCxnSpPr>
              <a:stCxn id="75" idx="3"/>
              <a:endCxn id="6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5" idx="5"/>
              <a:endCxn id="6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225577" y="4304675"/>
            <a:ext cx="2769195" cy="2181047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79" name="Oval 7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84" name="Straight Connector 83"/>
            <p:cNvCxnSpPr>
              <a:stCxn id="80" idx="3"/>
              <a:endCxn id="82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80" idx="5"/>
              <a:endCxn id="8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88" name="Straight Connector 87"/>
            <p:cNvCxnSpPr>
              <a:stCxn id="87" idx="3"/>
              <a:endCxn id="7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5"/>
              <a:endCxn id="8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0" name="Date Placeholder 4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852D765-818B-4FBC-9459-6F14A56B9CD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32115" name="Slide Number Placeholder 5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76A8611-CA59-43DB-A662-1C5FDBA08F25}" type="slidenum">
              <a:rPr lang="en-US" altLang="en-US" smtClean="0"/>
              <a:pPr/>
              <a:t>128</a:t>
            </a:fld>
            <a:endParaRPr lang="en-US" altLang="en-US" smtClean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Box 4"/>
          <p:cNvSpPr txBox="1">
            <a:spLocks noChangeArrowheads="1"/>
          </p:cNvSpPr>
          <p:nvPr/>
        </p:nvSpPr>
        <p:spPr bwMode="auto">
          <a:xfrm>
            <a:off x="7462837" y="117475"/>
            <a:ext cx="4221163" cy="6740307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CASEA( Loc, par )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Temp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Save = Loc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while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Save = Temp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Temp = Temp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while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 = Temp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Parsuc = Save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CASEB( suc, parsuc)</a:t>
            </a:r>
          </a:p>
          <a:p>
            <a:pPr algn="just"/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if Par ≠ NULL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if Loc =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       Par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	ROOT = Suc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Left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L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eft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Suc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Right = Loc</a:t>
            </a:r>
            <a:r>
              <a:rPr lang="en-US" altLang="en-US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R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ight</a:t>
            </a:r>
          </a:p>
          <a:p>
            <a:pPr algn="just"/>
            <a:r>
              <a:rPr lang="en-US" altLang="en-US">
                <a:latin typeface="Times New Roman" pitchFamily="18" charset="0"/>
                <a:cs typeface="Times New Roman" pitchFamily="18" charset="0"/>
              </a:rPr>
              <a:t>end CASEA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6237" y="1502376"/>
            <a:ext cx="2948610" cy="2332781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2" name="Straight Connector 11"/>
            <p:cNvCxnSpPr>
              <a:stCxn id="7" idx="3"/>
              <a:endCxn id="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5"/>
              <a:endCxn id="1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3"/>
              <a:endCxn id="11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  <a:stCxn id="8" idx="5"/>
              <a:endCxn id="1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8" name="Straight Connector 17"/>
            <p:cNvCxnSpPr>
              <a:stCxn id="17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7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 bwMode="auto">
          <a:xfrm>
            <a:off x="183604" y="2463937"/>
            <a:ext cx="63380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cxnSp>
        <p:nvCxnSpPr>
          <p:cNvPr id="21" name="Straight Arrow Connector 20"/>
          <p:cNvCxnSpPr>
            <a:cxnSpLocks/>
            <a:stCxn id="133128" idx="2"/>
          </p:cNvCxnSpPr>
          <p:nvPr/>
        </p:nvCxnSpPr>
        <p:spPr>
          <a:xfrm>
            <a:off x="819151" y="2024063"/>
            <a:ext cx="195262" cy="2222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28" name="TextBox 21"/>
          <p:cNvSpPr txBox="1">
            <a:spLocks noChangeArrowheads="1"/>
          </p:cNvSpPr>
          <p:nvPr/>
        </p:nvSpPr>
        <p:spPr bwMode="auto">
          <a:xfrm>
            <a:off x="153988" y="1654175"/>
            <a:ext cx="1330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Loc / Save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151" y="57151"/>
            <a:ext cx="106346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(CASEA)</a:t>
            </a:r>
          </a:p>
        </p:txBody>
      </p:sp>
      <p:sp>
        <p:nvSpPr>
          <p:cNvPr id="133130" name="TextBox 25"/>
          <p:cNvSpPr txBox="1">
            <a:spLocks noChangeArrowheads="1"/>
          </p:cNvSpPr>
          <p:nvPr/>
        </p:nvSpPr>
        <p:spPr bwMode="auto">
          <a:xfrm>
            <a:off x="1568450" y="2667000"/>
            <a:ext cx="92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Temp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1665289" y="3019426"/>
            <a:ext cx="180974" cy="265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5764" y="5990291"/>
            <a:ext cx="6723604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Traverse to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leftmost child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Right Subtree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and mark it as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Suc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and its parent and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Parsuc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respectively.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1735139" y="1244600"/>
            <a:ext cx="192087" cy="257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34" name="TextBox 35"/>
          <p:cNvSpPr txBox="1">
            <a:spLocks noChangeArrowheads="1"/>
          </p:cNvSpPr>
          <p:nvPr/>
        </p:nvSpPr>
        <p:spPr bwMode="auto">
          <a:xfrm>
            <a:off x="1228726" y="971550"/>
            <a:ext cx="841374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Par</a:t>
            </a:r>
          </a:p>
        </p:txBody>
      </p:sp>
      <p:sp>
        <p:nvSpPr>
          <p:cNvPr id="133135" name="TextBox 40"/>
          <p:cNvSpPr txBox="1">
            <a:spLocks noChangeArrowheads="1"/>
          </p:cNvSpPr>
          <p:nvPr/>
        </p:nvSpPr>
        <p:spPr bwMode="auto">
          <a:xfrm>
            <a:off x="298451" y="1370013"/>
            <a:ext cx="1036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ParSuc</a:t>
            </a:r>
          </a:p>
        </p:txBody>
      </p:sp>
      <p:sp>
        <p:nvSpPr>
          <p:cNvPr id="133136" name="TextBox 42"/>
          <p:cNvSpPr txBox="1">
            <a:spLocks noChangeArrowheads="1"/>
          </p:cNvSpPr>
          <p:nvPr/>
        </p:nvSpPr>
        <p:spPr bwMode="auto">
          <a:xfrm>
            <a:off x="1652589" y="2374900"/>
            <a:ext cx="927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Suc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1185880" y="4148704"/>
            <a:ext cx="507604" cy="600701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3000" b="1" dirty="0">
                <a:solidFill>
                  <a:srgbClr val="FFFF00"/>
                </a:solidFill>
              </a:rPr>
              <a:t>G</a:t>
            </a:r>
            <a:endParaRPr lang="en-IN" sz="3000" b="1" dirty="0">
              <a:solidFill>
                <a:srgbClr val="FFFF00"/>
              </a:solidFill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790600" y="5155604"/>
            <a:ext cx="594316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D</a:t>
            </a:r>
          </a:p>
        </p:txBody>
      </p:sp>
      <p:cxnSp>
        <p:nvCxnSpPr>
          <p:cNvPr id="75" name="Straight Connector 74"/>
          <p:cNvCxnSpPr>
            <a:cxnSpLocks/>
          </p:cNvCxnSpPr>
          <p:nvPr/>
        </p:nvCxnSpPr>
        <p:spPr bwMode="auto">
          <a:xfrm flipH="1">
            <a:off x="1121637" y="4776691"/>
            <a:ext cx="244032" cy="378407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 bwMode="auto">
          <a:xfrm>
            <a:off x="3524847" y="5265348"/>
            <a:ext cx="574946" cy="585775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H</a:t>
            </a:r>
          </a:p>
        </p:txBody>
      </p:sp>
      <p:cxnSp>
        <p:nvCxnSpPr>
          <p:cNvPr id="80" name="Straight Arrow Connector 79"/>
          <p:cNvCxnSpPr>
            <a:cxnSpLocks/>
          </p:cNvCxnSpPr>
          <p:nvPr/>
        </p:nvCxnSpPr>
        <p:spPr>
          <a:xfrm flipH="1">
            <a:off x="3817940" y="4970463"/>
            <a:ext cx="180974" cy="2651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840164" y="4605338"/>
            <a:ext cx="927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Suc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766639" y="1272282"/>
            <a:ext cx="2228681" cy="2332781"/>
            <a:chOff x="2400300" y="1362075"/>
            <a:chExt cx="5700713" cy="3651250"/>
          </a:xfrm>
          <a:scene3d>
            <a:camera prst="obliqueTopLeft"/>
            <a:lightRig rig="threePt" dir="t"/>
          </a:scene3d>
        </p:grpSpPr>
        <p:sp>
          <p:nvSpPr>
            <p:cNvPr id="84" name="Oval 83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90" name="Straight Connector 89"/>
            <p:cNvCxnSpPr>
              <a:cxnSpLocks/>
              <a:stCxn id="84" idx="3"/>
              <a:endCxn id="87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  <a:stCxn id="84" idx="5"/>
              <a:endCxn id="92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94" name="Straight Connector 93"/>
            <p:cNvCxnSpPr>
              <a:cxnSpLocks/>
              <a:stCxn id="93" idx="3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stCxn id="93" idx="5"/>
              <a:endCxn id="84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6" name="Oval 95"/>
          <p:cNvSpPr/>
          <p:nvPr/>
        </p:nvSpPr>
        <p:spPr bwMode="auto">
          <a:xfrm>
            <a:off x="4432213" y="2130338"/>
            <a:ext cx="508203" cy="584210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4132977" y="3127223"/>
            <a:ext cx="410434" cy="584210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D</a:t>
            </a:r>
          </a:p>
        </p:txBody>
      </p:sp>
      <p:cxnSp>
        <p:nvCxnSpPr>
          <p:cNvPr id="99" name="Straight Connector 98"/>
          <p:cNvCxnSpPr>
            <a:cxnSpLocks/>
            <a:endCxn id="98" idx="0"/>
          </p:cNvCxnSpPr>
          <p:nvPr/>
        </p:nvCxnSpPr>
        <p:spPr bwMode="auto">
          <a:xfrm flipH="1">
            <a:off x="4338195" y="2691965"/>
            <a:ext cx="232080" cy="435259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</p:cNvCxnSpPr>
          <p:nvPr/>
        </p:nvCxnSpPr>
        <p:spPr bwMode="auto">
          <a:xfrm>
            <a:off x="1467115" y="4776690"/>
            <a:ext cx="332167" cy="525634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 bwMode="auto">
          <a:xfrm>
            <a:off x="1557461" y="5117225"/>
            <a:ext cx="783218" cy="792362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1200" b="1" dirty="0">
                <a:solidFill>
                  <a:srgbClr val="FFFF00"/>
                </a:solidFill>
              </a:rPr>
              <a:t>NULL</a:t>
            </a:r>
            <a:endParaRPr lang="en-IN" sz="1050" b="1" dirty="0">
              <a:solidFill>
                <a:srgbClr val="FFFF00"/>
              </a:solidFill>
            </a:endParaRPr>
          </a:p>
        </p:txBody>
      </p:sp>
      <p:sp>
        <p:nvSpPr>
          <p:cNvPr id="48" name="Date Placeholder 4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58C06B-AC21-4D4F-B111-0C73DE9EB07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33150" name="Slide Number Placeholder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218866-8871-4052-BFB0-37A098F89576}" type="slidenum">
              <a:rPr lang="en-US" altLang="en-US" smtClean="0"/>
              <a:pPr/>
              <a:t>129</a:t>
            </a:fld>
            <a:endParaRPr lang="en-US" altLang="en-US" smtClean="0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904874" y="969963"/>
            <a:ext cx="6380164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Internal Node: </a:t>
            </a:r>
            <a:r>
              <a:rPr lang="en-IN" altLang="en-US" sz="2000" b="1">
                <a:solidFill>
                  <a:srgbClr val="34D4D0"/>
                </a:solidFill>
                <a:latin typeface="Times New Roman" pitchFamily="18" charset="0"/>
                <a:cs typeface="Times New Roman" pitchFamily="18" charset="0"/>
              </a:rPr>
              <a:t>Children (Non Leaf Node – other than leaf nodes)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Path: </a:t>
            </a:r>
            <a:r>
              <a:rPr lang="en-IN" altLang="en-US" sz="2000" b="1">
                <a:solidFill>
                  <a:srgbClr val="FC4A7E"/>
                </a:solidFill>
                <a:latin typeface="Times New Roman" pitchFamily="18" charset="0"/>
                <a:cs typeface="Times New Roman" pitchFamily="18" charset="0"/>
              </a:rPr>
              <a:t>Sequent of consecutive edges from source to destination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Ancestor: </a:t>
            </a:r>
            <a:r>
              <a:rPr lang="en-IN" altLang="en-US" sz="2000" b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Any predecessor node on the path from root to that node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Descendant: </a:t>
            </a:r>
            <a:r>
              <a:rPr lang="en-IN" altLang="en-US" sz="2000" b="1">
                <a:solidFill>
                  <a:srgbClr val="84AF9B"/>
                </a:solidFill>
                <a:latin typeface="Times New Roman" pitchFamily="18" charset="0"/>
                <a:cs typeface="Times New Roman" pitchFamily="18" charset="0"/>
              </a:rPr>
              <a:t>Any Successor node on the path from that node to leaf node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Subtree: </a:t>
            </a:r>
            <a:r>
              <a:rPr lang="en-I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Subset of tree that is itself a tree (Descendant)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Sibling: </a:t>
            </a:r>
            <a:r>
              <a:rPr lang="en-IN" altLang="en-US" sz="2000" b="1">
                <a:solidFill>
                  <a:srgbClr val="FC9D99"/>
                </a:solidFill>
                <a:latin typeface="Times New Roman" pitchFamily="18" charset="0"/>
                <a:cs typeface="Times New Roman" pitchFamily="18" charset="0"/>
              </a:rPr>
              <a:t>All children of same parent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Cousins: </a:t>
            </a:r>
            <a:r>
              <a:rPr lang="en-IN" altLang="en-US" sz="2000" b="1">
                <a:solidFill>
                  <a:srgbClr val="F47B44"/>
                </a:solidFill>
                <a:latin typeface="Times New Roman" pitchFamily="18" charset="0"/>
                <a:cs typeface="Times New Roman" pitchFamily="18" charset="0"/>
              </a:rPr>
              <a:t>Children's of different parent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Degree: </a:t>
            </a:r>
            <a:r>
              <a:rPr lang="en-I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No. of Children of that node </a:t>
            </a:r>
            <a:r>
              <a:rPr lang="en-IN" altLang="en-US" sz="20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(Tree-Max)</a:t>
            </a:r>
          </a:p>
          <a:p>
            <a:pPr algn="just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339" name="Group 7"/>
          <p:cNvGrpSpPr>
            <a:grpSpLocks/>
          </p:cNvGrpSpPr>
          <p:nvPr/>
        </p:nvGrpSpPr>
        <p:grpSpPr bwMode="auto">
          <a:xfrm>
            <a:off x="7362826" y="1236663"/>
            <a:ext cx="4605339" cy="4926072"/>
            <a:chOff x="6559467" y="699043"/>
            <a:chExt cx="3914429" cy="4926866"/>
          </a:xfrm>
        </p:grpSpPr>
        <p:sp>
          <p:nvSpPr>
            <p:cNvPr id="9" name="Oval 8"/>
            <p:cNvSpPr/>
            <p:nvPr/>
          </p:nvSpPr>
          <p:spPr>
            <a:xfrm>
              <a:off x="8201611" y="991190"/>
              <a:ext cx="527591" cy="6001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235486" y="223122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96073" y="222011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559467" y="337758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823797" y="3415693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673880" y="336647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9944956" y="3401404"/>
              <a:ext cx="528940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720039" y="472400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305651" y="4738294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9657546" y="4697012"/>
              <a:ext cx="244231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9163689" y="4711302"/>
              <a:ext cx="244231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787224" y="4750996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8329798" y="4762110"/>
              <a:ext cx="244231" cy="28579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745535" y="475893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0131164" y="4711302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24" name="Straight Arrow Connector 23"/>
            <p:cNvCxnSpPr>
              <a:stCxn id="9" idx="3"/>
              <a:endCxn id="10" idx="7"/>
            </p:cNvCxnSpPr>
            <p:nvPr/>
          </p:nvCxnSpPr>
          <p:spPr>
            <a:xfrm flipH="1">
              <a:off x="7687513" y="1502447"/>
              <a:ext cx="591010" cy="816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5"/>
              <a:endCxn id="11" idx="1"/>
            </p:cNvCxnSpPr>
            <p:nvPr/>
          </p:nvCxnSpPr>
          <p:spPr>
            <a:xfrm>
              <a:off x="8652290" y="1502447"/>
              <a:ext cx="620695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3"/>
              <a:endCxn id="12" idx="0"/>
            </p:cNvCxnSpPr>
            <p:nvPr/>
          </p:nvCxnSpPr>
          <p:spPr>
            <a:xfrm flipH="1">
              <a:off x="6823937" y="2742484"/>
              <a:ext cx="489810" cy="63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0" idx="5"/>
              <a:endCxn id="13" idx="0"/>
            </p:cNvCxnSpPr>
            <p:nvPr/>
          </p:nvCxnSpPr>
          <p:spPr>
            <a:xfrm>
              <a:off x="7687513" y="2742484"/>
              <a:ext cx="400754" cy="67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1" idx="3"/>
              <a:endCxn id="14" idx="7"/>
            </p:cNvCxnSpPr>
            <p:nvPr/>
          </p:nvCxnSpPr>
          <p:spPr>
            <a:xfrm flipH="1">
              <a:off x="9124558" y="2731371"/>
              <a:ext cx="148427" cy="722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5"/>
              <a:endCxn id="15" idx="0"/>
            </p:cNvCxnSpPr>
            <p:nvPr/>
          </p:nvCxnSpPr>
          <p:spPr>
            <a:xfrm>
              <a:off x="9646752" y="2731371"/>
              <a:ext cx="562674" cy="670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4"/>
              <a:endCxn id="16" idx="0"/>
            </p:cNvCxnSpPr>
            <p:nvPr/>
          </p:nvCxnSpPr>
          <p:spPr>
            <a:xfrm>
              <a:off x="6823937" y="3976171"/>
              <a:ext cx="17542" cy="747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4"/>
              <a:endCxn id="17" idx="1"/>
            </p:cNvCxnSpPr>
            <p:nvPr/>
          </p:nvCxnSpPr>
          <p:spPr>
            <a:xfrm>
              <a:off x="6823937" y="3976171"/>
              <a:ext cx="516797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13" idx="3"/>
              <a:endCxn id="22" idx="0"/>
            </p:cNvCxnSpPr>
            <p:nvPr/>
          </p:nvCxnSpPr>
          <p:spPr>
            <a:xfrm flipH="1">
              <a:off x="7866976" y="3926950"/>
              <a:ext cx="33733" cy="831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13" idx="5"/>
              <a:endCxn id="21" idx="1"/>
            </p:cNvCxnSpPr>
            <p:nvPr/>
          </p:nvCxnSpPr>
          <p:spPr>
            <a:xfrm>
              <a:off x="8274476" y="3926950"/>
              <a:ext cx="90405" cy="876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4" idx="3"/>
              <a:endCxn id="20" idx="0"/>
            </p:cNvCxnSpPr>
            <p:nvPr/>
          </p:nvCxnSpPr>
          <p:spPr>
            <a:xfrm>
              <a:off x="8750791" y="3876142"/>
              <a:ext cx="159222" cy="87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4" idx="5"/>
              <a:endCxn id="19" idx="0"/>
            </p:cNvCxnSpPr>
            <p:nvPr/>
          </p:nvCxnSpPr>
          <p:spPr>
            <a:xfrm>
              <a:off x="9124558" y="3876142"/>
              <a:ext cx="160571" cy="835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5" idx="3"/>
              <a:endCxn id="18" idx="7"/>
            </p:cNvCxnSpPr>
            <p:nvPr/>
          </p:nvCxnSpPr>
          <p:spPr>
            <a:xfrm flipH="1">
              <a:off x="9865344" y="3912661"/>
              <a:ext cx="157873" cy="827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5" idx="5"/>
              <a:endCxn id="23" idx="7"/>
            </p:cNvCxnSpPr>
            <p:nvPr/>
          </p:nvCxnSpPr>
          <p:spPr>
            <a:xfrm flipH="1">
              <a:off x="10340311" y="3912661"/>
              <a:ext cx="56672" cy="841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73" name="TextBox 37"/>
            <p:cNvSpPr txBox="1">
              <a:spLocks noChangeArrowheads="1"/>
            </p:cNvSpPr>
            <p:nvPr/>
          </p:nvSpPr>
          <p:spPr bwMode="auto">
            <a:xfrm>
              <a:off x="7632216" y="699043"/>
              <a:ext cx="158107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Director</a:t>
              </a:r>
            </a:p>
          </p:txBody>
        </p:sp>
        <p:sp>
          <p:nvSpPr>
            <p:cNvPr id="14374" name="TextBox 38"/>
            <p:cNvSpPr txBox="1">
              <a:spLocks noChangeArrowheads="1"/>
            </p:cNvSpPr>
            <p:nvPr/>
          </p:nvSpPr>
          <p:spPr bwMode="auto">
            <a:xfrm>
              <a:off x="7969999" y="2346585"/>
              <a:ext cx="1139002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Dean</a:t>
              </a:r>
            </a:p>
          </p:txBody>
        </p:sp>
        <p:sp>
          <p:nvSpPr>
            <p:cNvPr id="14375" name="TextBox 39"/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4376" name="TextBox 40"/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4377" name="TextBox 41"/>
            <p:cNvSpPr txBox="1">
              <a:spLocks noChangeArrowheads="1"/>
            </p:cNvSpPr>
            <p:nvPr/>
          </p:nvSpPr>
          <p:spPr bwMode="auto">
            <a:xfrm>
              <a:off x="7201578" y="5256517"/>
              <a:ext cx="2757245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34D4D0"/>
                  </a:solidFill>
                  <a:latin typeface="Times New Roman" pitchFamily="18" charset="0"/>
                  <a:cs typeface="Times New Roman" pitchFamily="18" charset="0"/>
                </a:rPr>
                <a:t>FACULTY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54338" y="230189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4342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3C8AF8-E294-414E-87CB-0CE65DF62840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3FF294A-7446-49AE-A11A-21049FE3C44C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2840037" y="3178176"/>
            <a:ext cx="1749426" cy="31972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6237" y="1502376"/>
            <a:ext cx="3241328" cy="2688439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b="1" dirty="0">
                  <a:solidFill>
                    <a:srgbClr val="FFFF00"/>
                  </a:solidFill>
                </a:rPr>
                <a:t>G</a:t>
              </a:r>
              <a:endParaRPr lang="en-IN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2" name="Straight Connector 11"/>
            <p:cNvCxnSpPr>
              <a:stCxn id="7" idx="3"/>
              <a:endCxn id="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5"/>
              <a:endCxn id="1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3"/>
              <a:endCxn id="11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  <a:stCxn id="8" idx="5"/>
              <a:endCxn id="1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P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8" name="Straight Connector 17"/>
            <p:cNvCxnSpPr>
              <a:stCxn id="17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7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300165" y="157164"/>
            <a:ext cx="1063466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(CASEA)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6397097" y="5563037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7189440" y="5555868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24" name="Straight Connector 23"/>
          <p:cNvCxnSpPr>
            <a:cxnSpLocks/>
            <a:endCxn id="21" idx="0"/>
          </p:cNvCxnSpPr>
          <p:nvPr/>
        </p:nvCxnSpPr>
        <p:spPr bwMode="auto">
          <a:xfrm flipH="1">
            <a:off x="6593583" y="5232984"/>
            <a:ext cx="317228" cy="33005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endCxn id="23" idx="1"/>
          </p:cNvCxnSpPr>
          <p:nvPr/>
        </p:nvCxnSpPr>
        <p:spPr bwMode="auto">
          <a:xfrm>
            <a:off x="6925611" y="5232984"/>
            <a:ext cx="321378" cy="42148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 bwMode="auto">
          <a:xfrm>
            <a:off x="3397796" y="2545040"/>
            <a:ext cx="63380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134156" name="TextBox 31"/>
          <p:cNvSpPr txBox="1">
            <a:spLocks noChangeArrowheads="1"/>
          </p:cNvSpPr>
          <p:nvPr/>
        </p:nvSpPr>
        <p:spPr bwMode="auto">
          <a:xfrm>
            <a:off x="3141665" y="1443038"/>
            <a:ext cx="676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Loc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3141664" y="1849438"/>
            <a:ext cx="236537" cy="6032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2622551" y="4816475"/>
            <a:ext cx="461963" cy="128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59" name="TextBox 47"/>
          <p:cNvSpPr txBox="1">
            <a:spLocks noChangeArrowheads="1"/>
          </p:cNvSpPr>
          <p:nvPr/>
        </p:nvSpPr>
        <p:spPr bwMode="auto">
          <a:xfrm>
            <a:off x="1843088" y="4575175"/>
            <a:ext cx="92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Temp</a:t>
            </a:r>
          </a:p>
        </p:txBody>
      </p:sp>
      <p:sp>
        <p:nvSpPr>
          <p:cNvPr id="134160" name="TextBox 49"/>
          <p:cNvSpPr txBox="1">
            <a:spLocks noChangeArrowheads="1"/>
          </p:cNvSpPr>
          <p:nvPr/>
        </p:nvSpPr>
        <p:spPr bwMode="auto">
          <a:xfrm>
            <a:off x="1922462" y="4860925"/>
            <a:ext cx="92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Suc</a:t>
            </a: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H="1">
            <a:off x="3738562" y="3108325"/>
            <a:ext cx="569913" cy="514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62" name="TextBox 54"/>
          <p:cNvSpPr txBox="1">
            <a:spLocks noChangeArrowheads="1"/>
          </p:cNvSpPr>
          <p:nvPr/>
        </p:nvSpPr>
        <p:spPr bwMode="auto">
          <a:xfrm>
            <a:off x="4306889" y="2897189"/>
            <a:ext cx="1036636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ParSuc</a:t>
            </a:r>
          </a:p>
        </p:txBody>
      </p:sp>
      <p:sp>
        <p:nvSpPr>
          <p:cNvPr id="134163" name="TextBox 55"/>
          <p:cNvSpPr txBox="1">
            <a:spLocks noChangeArrowheads="1"/>
          </p:cNvSpPr>
          <p:nvPr/>
        </p:nvSpPr>
        <p:spPr bwMode="auto">
          <a:xfrm>
            <a:off x="3073400" y="1181100"/>
            <a:ext cx="1036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Save</a:t>
            </a:r>
          </a:p>
        </p:txBody>
      </p:sp>
      <p:sp>
        <p:nvSpPr>
          <p:cNvPr id="134164" name="TextBox 57"/>
          <p:cNvSpPr txBox="1">
            <a:spLocks noChangeArrowheads="1"/>
          </p:cNvSpPr>
          <p:nvPr/>
        </p:nvSpPr>
        <p:spPr bwMode="auto">
          <a:xfrm>
            <a:off x="4286252" y="2589214"/>
            <a:ext cx="1036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Save</a:t>
            </a:r>
          </a:p>
        </p:txBody>
      </p:sp>
      <p:sp>
        <p:nvSpPr>
          <p:cNvPr id="60" name="Oval 59"/>
          <p:cNvSpPr/>
          <p:nvPr/>
        </p:nvSpPr>
        <p:spPr>
          <a:xfrm>
            <a:off x="6113463" y="4335464"/>
            <a:ext cx="1749426" cy="233838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 bwMode="auto">
          <a:xfrm>
            <a:off x="3142270" y="4605417"/>
            <a:ext cx="408953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3950595" y="4598248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70" name="Straight Connector 69"/>
          <p:cNvCxnSpPr>
            <a:cxnSpLocks/>
          </p:cNvCxnSpPr>
          <p:nvPr/>
        </p:nvCxnSpPr>
        <p:spPr bwMode="auto">
          <a:xfrm flipH="1">
            <a:off x="3442997" y="4166526"/>
            <a:ext cx="157886" cy="438891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69" idx="1"/>
          </p:cNvCxnSpPr>
          <p:nvPr/>
        </p:nvCxnSpPr>
        <p:spPr bwMode="auto">
          <a:xfrm>
            <a:off x="3657466" y="4209341"/>
            <a:ext cx="350679" cy="487506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cxnSpLocks/>
            <a:stCxn id="68" idx="4"/>
            <a:endCxn id="73" idx="1"/>
          </p:cNvCxnSpPr>
          <p:nvPr/>
        </p:nvCxnSpPr>
        <p:spPr bwMode="auto">
          <a:xfrm>
            <a:off x="3346747" y="5278696"/>
            <a:ext cx="245369" cy="22604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 bwMode="auto">
          <a:xfrm>
            <a:off x="3534567" y="5406140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75" name="Oval 74"/>
          <p:cNvSpPr/>
          <p:nvPr/>
        </p:nvSpPr>
        <p:spPr bwMode="auto">
          <a:xfrm>
            <a:off x="6681842" y="4561463"/>
            <a:ext cx="507598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P</a:t>
            </a:r>
          </a:p>
        </p:txBody>
      </p:sp>
      <p:sp>
        <p:nvSpPr>
          <p:cNvPr id="81" name="Oval 80"/>
          <p:cNvSpPr/>
          <p:nvPr/>
        </p:nvSpPr>
        <p:spPr bwMode="auto">
          <a:xfrm>
            <a:off x="4958338" y="6021987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cxnSp>
        <p:nvCxnSpPr>
          <p:cNvPr id="82" name="Straight Arrow Connector 81"/>
          <p:cNvCxnSpPr>
            <a:cxnSpLocks/>
          </p:cNvCxnSpPr>
          <p:nvPr/>
        </p:nvCxnSpPr>
        <p:spPr>
          <a:xfrm flipH="1">
            <a:off x="5126038" y="5654675"/>
            <a:ext cx="158750" cy="407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75" name="TextBox 86"/>
          <p:cNvSpPr txBox="1">
            <a:spLocks noChangeArrowheads="1"/>
          </p:cNvSpPr>
          <p:nvPr/>
        </p:nvSpPr>
        <p:spPr bwMode="auto">
          <a:xfrm>
            <a:off x="4768850" y="5289550"/>
            <a:ext cx="92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Suc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861696" y="1537461"/>
            <a:ext cx="2348274" cy="2661555"/>
            <a:chOff x="558800" y="1362075"/>
            <a:chExt cx="5464175" cy="3614738"/>
          </a:xfrm>
          <a:scene3d>
            <a:camera prst="obliqueTopLeft"/>
            <a:lightRig rig="threePt" dir="t"/>
          </a:scene3d>
        </p:grpSpPr>
        <p:sp>
          <p:nvSpPr>
            <p:cNvPr id="89" name="Oval 8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cxnSp>
          <p:nvCxnSpPr>
            <p:cNvPr id="94" name="Straight Connector 93"/>
            <p:cNvCxnSpPr>
              <a:stCxn id="89" idx="3"/>
              <a:endCxn id="9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5"/>
              <a:endCxn id="9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00" name="Straight Connector 99"/>
            <p:cNvCxnSpPr>
              <a:stCxn id="99" idx="3"/>
              <a:endCxn id="8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  <a:stCxn id="99" idx="5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/>
          <p:cNvCxnSpPr>
            <a:cxnSpLocks/>
          </p:cNvCxnSpPr>
          <p:nvPr/>
        </p:nvCxnSpPr>
        <p:spPr>
          <a:xfrm>
            <a:off x="1735138" y="1244600"/>
            <a:ext cx="220661" cy="4143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78" name="TextBox 102"/>
          <p:cNvSpPr txBox="1">
            <a:spLocks noChangeArrowheads="1"/>
          </p:cNvSpPr>
          <p:nvPr/>
        </p:nvSpPr>
        <p:spPr bwMode="auto">
          <a:xfrm>
            <a:off x="1228726" y="971550"/>
            <a:ext cx="841374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Par</a:t>
            </a:r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9048751" y="1166814"/>
            <a:ext cx="220663" cy="414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8542341" y="893764"/>
            <a:ext cx="841374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Par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7861696" y="1556108"/>
            <a:ext cx="2348274" cy="2661555"/>
            <a:chOff x="558800" y="1362075"/>
            <a:chExt cx="5464175" cy="3614738"/>
          </a:xfrm>
          <a:scene3d>
            <a:camera prst="obliqueTopLeft"/>
            <a:lightRig rig="threePt" dir="t"/>
          </a:scene3d>
        </p:grpSpPr>
        <p:sp>
          <p:nvSpPr>
            <p:cNvPr id="118" name="Oval 117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cxnSp>
          <p:nvCxnSpPr>
            <p:cNvPr id="121" name="Straight Connector 120"/>
            <p:cNvCxnSpPr>
              <a:stCxn id="118" idx="3"/>
              <a:endCxn id="11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5"/>
              <a:endCxn id="12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24" name="Straight Connector 123"/>
            <p:cNvCxnSpPr>
              <a:stCxn id="123" idx="3"/>
              <a:endCxn id="118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  <a:stCxn id="123" idx="5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/>
          <p:cNvCxnSpPr>
            <a:cxnSpLocks/>
          </p:cNvCxnSpPr>
          <p:nvPr/>
        </p:nvCxnSpPr>
        <p:spPr>
          <a:xfrm>
            <a:off x="9048751" y="1185864"/>
            <a:ext cx="220663" cy="4143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 bwMode="auto">
          <a:xfrm>
            <a:off x="9910917" y="2491254"/>
            <a:ext cx="545689" cy="743306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cxnSp>
        <p:nvCxnSpPr>
          <p:cNvPr id="129" name="Straight Arrow Connector 128"/>
          <p:cNvCxnSpPr>
            <a:cxnSpLocks/>
          </p:cNvCxnSpPr>
          <p:nvPr/>
        </p:nvCxnSpPr>
        <p:spPr>
          <a:xfrm flipH="1">
            <a:off x="10344150" y="2224088"/>
            <a:ext cx="158750" cy="4079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10318750" y="1811339"/>
            <a:ext cx="927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Suc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9641299" y="3749295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L</a:t>
            </a:r>
          </a:p>
        </p:txBody>
      </p:sp>
      <p:cxnSp>
        <p:nvCxnSpPr>
          <p:cNvPr id="136" name="Straight Connector 135"/>
          <p:cNvCxnSpPr>
            <a:endCxn id="135" idx="0"/>
          </p:cNvCxnSpPr>
          <p:nvPr/>
        </p:nvCxnSpPr>
        <p:spPr bwMode="auto">
          <a:xfrm flipH="1">
            <a:off x="9837784" y="3266544"/>
            <a:ext cx="294046" cy="482750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 bwMode="auto">
          <a:xfrm>
            <a:off x="10059239" y="4903370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143" name="Oval 142"/>
          <p:cNvSpPr/>
          <p:nvPr/>
        </p:nvSpPr>
        <p:spPr bwMode="auto">
          <a:xfrm>
            <a:off x="10851582" y="4896201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144" name="Straight Connector 143"/>
          <p:cNvCxnSpPr>
            <a:cxnSpLocks/>
            <a:endCxn id="142" idx="0"/>
          </p:cNvCxnSpPr>
          <p:nvPr/>
        </p:nvCxnSpPr>
        <p:spPr bwMode="auto">
          <a:xfrm flipH="1">
            <a:off x="10255726" y="4573318"/>
            <a:ext cx="317228" cy="33005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cxnSpLocks/>
            <a:endCxn id="143" idx="1"/>
          </p:cNvCxnSpPr>
          <p:nvPr/>
        </p:nvCxnSpPr>
        <p:spPr bwMode="auto">
          <a:xfrm>
            <a:off x="10587754" y="4573318"/>
            <a:ext cx="321378" cy="42148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 bwMode="auto">
          <a:xfrm>
            <a:off x="10343982" y="3901796"/>
            <a:ext cx="507598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P</a:t>
            </a:r>
          </a:p>
        </p:txBody>
      </p:sp>
      <p:cxnSp>
        <p:nvCxnSpPr>
          <p:cNvPr id="147" name="Straight Connector 146"/>
          <p:cNvCxnSpPr>
            <a:cxnSpLocks/>
          </p:cNvCxnSpPr>
          <p:nvPr/>
        </p:nvCxnSpPr>
        <p:spPr bwMode="auto">
          <a:xfrm>
            <a:off x="10169539" y="3263246"/>
            <a:ext cx="362404" cy="632186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7" name="Date Placeholder 7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942D1C-9FDD-4248-BF8A-22C20279823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134195" name="Slide Number Placeholder 7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845B57-C02A-440C-B57B-15A4601A2D23}" type="slidenum">
              <a:rPr lang="en-US" altLang="en-US" smtClean="0"/>
              <a:pPr/>
              <a:t>130</a:t>
            </a:fld>
            <a:endParaRPr lang="en-US" altLang="en-US" smtClean="0"/>
          </a:p>
        </p:txBody>
      </p:sp>
      <p:sp>
        <p:nvSpPr>
          <p:cNvPr id="79" name="Footer Placeholder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05" grpId="0"/>
      <p:bldP spid="13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1981200" y="1214438"/>
            <a:ext cx="8229600" cy="1071562"/>
          </a:xfrm>
        </p:spPr>
        <p:txBody>
          <a:bodyPr/>
          <a:lstStyle/>
          <a:p>
            <a:pPr eaLnBrk="1" hangingPunct="1"/>
            <a:r>
              <a:rPr lang="en-IN" altLang="en-US" smtClean="0"/>
              <a:t>Conversions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313" y="2214563"/>
            <a:ext cx="8229600" cy="371475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IN" dirty="0"/>
              <a:t>Construct binary tree from traversals</a:t>
            </a:r>
          </a:p>
          <a:p>
            <a:pPr marL="514350" indent="-514350" eaLnBrk="1" hangingPunct="1">
              <a:buFontTx/>
              <a:buAutoNum type="arabicParenR"/>
              <a:defRPr/>
            </a:pPr>
            <a:r>
              <a:rPr lang="en-IN" dirty="0"/>
              <a:t>In order: 2,1, 3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     Post order: 2, 3, 1</a:t>
            </a:r>
          </a:p>
          <a:p>
            <a:pPr marL="514350" indent="-514350" eaLnBrk="1" hangingPunct="1">
              <a:buFontTx/>
              <a:buAutoNum type="arabicParenR" startAt="2"/>
              <a:defRPr/>
            </a:pPr>
            <a:r>
              <a:rPr lang="en-IN" dirty="0"/>
              <a:t>In order: 4, 8, 2, 5, 1, 6, 3, 7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     Post order: 8, 4, 5, 2, 6, 7, 3, 1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3) In order: 9, 3, 15, 20, 7 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    Post order: 9, 15, 7, 20, 3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4) In order: 2, 5, 6, 10, 12, 14, 15 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IN" dirty="0"/>
              <a:t>    Post order: 2, 6, 5, 12, 15, 14</a:t>
            </a:r>
            <a:r>
              <a:rPr lang="en-IN"/>
              <a:t>, 10</a:t>
            </a:r>
            <a:endParaRPr lang="en-IN" dirty="0"/>
          </a:p>
        </p:txBody>
      </p:sp>
      <p:sp>
        <p:nvSpPr>
          <p:cNvPr id="10752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8B5541-8C71-4B71-89A3-10C300909465}" type="datetime1">
              <a:rPr lang="en-US"/>
              <a:pPr>
                <a:defRPr/>
              </a:pPr>
              <a:t>8/5/2021</a:t>
            </a:fld>
            <a:endParaRPr lang="es-ES"/>
          </a:p>
        </p:txBody>
      </p:sp>
      <p:sp>
        <p:nvSpPr>
          <p:cNvPr id="1075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s-ES"/>
          </a:p>
        </p:txBody>
      </p:sp>
      <p:sp>
        <p:nvSpPr>
          <p:cNvPr id="135174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F3F5AF-4A4F-435D-9BB8-9783CF023C02}" type="slidenum">
              <a:rPr lang="es-ES" altLang="en-US" smtClean="0">
                <a:latin typeface="Arial" pitchFamily="34" charset="0"/>
              </a:rPr>
              <a:pPr/>
              <a:t>131</a:t>
            </a:fld>
            <a:endParaRPr lang="es-ES" altLang="en-US" smtClean="0">
              <a:latin typeface="Arial" pitchFamily="34" charset="0"/>
            </a:endParaRPr>
          </a:p>
        </p:txBody>
      </p:sp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29002" y="2813050"/>
          <a:ext cx="5334000" cy="5120090"/>
        </p:xfrm>
        <a:graphic>
          <a:graphicData uri="http://schemas.openxmlformats.org/drawingml/2006/table">
            <a:tbl>
              <a:tblPr/>
              <a:tblGrid>
                <a:gridCol w="1778000"/>
                <a:gridCol w="1778000"/>
                <a:gridCol w="1778000"/>
              </a:tblGrid>
              <a:tr h="173725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Operation    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Average complexity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Worst case complexity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97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Searching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O(log 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97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Insertion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O(log 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97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Deletion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O(log 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293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Space complexity</a:t>
                      </a: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>
                          <a:effectLst/>
                        </a:rPr>
                        <a:t>O(n)</a:t>
                      </a:r>
                      <a:endParaRPr lang="en-US" sz="180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effectLst/>
                        </a:rPr>
                        <a:t>O(n)</a:t>
                      </a:r>
                      <a:endParaRPr lang="en-US" sz="1800" dirty="0">
                        <a:effectLst/>
                      </a:endParaRPr>
                    </a:p>
                  </a:txBody>
                  <a:tcPr marT="45665" marB="4566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36217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A31BAA7-A254-4D7E-8F4B-73A1B0ACF719}" type="slidenum">
              <a:rPr lang="en-US" altLang="en-US" smtClean="0"/>
              <a:pPr/>
              <a:t>132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E3FF95-685B-454C-9A82-0F8494CBA0B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1251" y="215900"/>
            <a:ext cx="106299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Complexity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30288" y="1238251"/>
            <a:ext cx="5572124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Node: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 of path from root to that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Node: </a:t>
            </a:r>
            <a:r>
              <a:rPr lang="en-I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Edges in the longest path from that node to leaf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of Node: </a:t>
            </a:r>
            <a:r>
              <a:rPr lang="en-I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root to the given node (No. of Edges)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solidFill>
                <a:srgbClr val="FC9D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solidFill>
                  <a:srgbClr val="FC9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= Depth -&gt;node and edges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Nodes means N-1 Edges</a:t>
            </a:r>
          </a:p>
        </p:txBody>
      </p:sp>
      <p:sp>
        <p:nvSpPr>
          <p:cNvPr id="15363" name="TextBox 22"/>
          <p:cNvSpPr txBox="1">
            <a:spLocks noChangeArrowheads="1"/>
          </p:cNvSpPr>
          <p:nvPr/>
        </p:nvSpPr>
        <p:spPr bwMode="auto">
          <a:xfrm>
            <a:off x="1030288" y="5629276"/>
            <a:ext cx="52403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IN" altLang="en-US" sz="2000" b="1">
                <a:latin typeface="Times New Roman" pitchFamily="18" charset="0"/>
                <a:cs typeface="Times New Roman" pitchFamily="18" charset="0"/>
              </a:rPr>
              <a:t>File system, Quick Search, Organize (Binary tree, Heap tree)</a:t>
            </a:r>
          </a:p>
        </p:txBody>
      </p:sp>
      <p:grpSp>
        <p:nvGrpSpPr>
          <p:cNvPr id="15364" name="Group 23"/>
          <p:cNvGrpSpPr>
            <a:grpSpLocks/>
          </p:cNvGrpSpPr>
          <p:nvPr/>
        </p:nvGrpSpPr>
        <p:grpSpPr bwMode="auto">
          <a:xfrm>
            <a:off x="7362826" y="1236663"/>
            <a:ext cx="4605339" cy="4926072"/>
            <a:chOff x="6559467" y="699043"/>
            <a:chExt cx="3914429" cy="4926866"/>
          </a:xfrm>
        </p:grpSpPr>
        <p:sp>
          <p:nvSpPr>
            <p:cNvPr id="25" name="Oval 24"/>
            <p:cNvSpPr/>
            <p:nvPr/>
          </p:nvSpPr>
          <p:spPr>
            <a:xfrm>
              <a:off x="8201611" y="991190"/>
              <a:ext cx="527591" cy="6001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235486" y="223122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9196073" y="222011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559467" y="337758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7823797" y="3415693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8673880" y="336647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9944956" y="3401404"/>
              <a:ext cx="528940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6720039" y="472400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7305651" y="4738294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9657546" y="4697012"/>
              <a:ext cx="244231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9163689" y="4711302"/>
              <a:ext cx="244231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787224" y="4750996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329798" y="4762110"/>
              <a:ext cx="244231" cy="28579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745535" y="475893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10131164" y="4711302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40" name="Straight Arrow Connector 39"/>
            <p:cNvCxnSpPr>
              <a:stCxn id="25" idx="3"/>
              <a:endCxn id="26" idx="7"/>
            </p:cNvCxnSpPr>
            <p:nvPr/>
          </p:nvCxnSpPr>
          <p:spPr>
            <a:xfrm flipH="1">
              <a:off x="7687513" y="1502447"/>
              <a:ext cx="591010" cy="816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5" idx="5"/>
              <a:endCxn id="27" idx="1"/>
            </p:cNvCxnSpPr>
            <p:nvPr/>
          </p:nvCxnSpPr>
          <p:spPr>
            <a:xfrm>
              <a:off x="8652290" y="1502447"/>
              <a:ext cx="620695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3"/>
              <a:endCxn id="28" idx="0"/>
            </p:cNvCxnSpPr>
            <p:nvPr/>
          </p:nvCxnSpPr>
          <p:spPr>
            <a:xfrm flipH="1">
              <a:off x="6823937" y="2742484"/>
              <a:ext cx="489810" cy="63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5"/>
              <a:endCxn id="29" idx="0"/>
            </p:cNvCxnSpPr>
            <p:nvPr/>
          </p:nvCxnSpPr>
          <p:spPr>
            <a:xfrm>
              <a:off x="7687513" y="2742484"/>
              <a:ext cx="400754" cy="67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7" idx="3"/>
              <a:endCxn id="30" idx="7"/>
            </p:cNvCxnSpPr>
            <p:nvPr/>
          </p:nvCxnSpPr>
          <p:spPr>
            <a:xfrm flipH="1">
              <a:off x="9124558" y="2731371"/>
              <a:ext cx="148427" cy="722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7" idx="5"/>
              <a:endCxn id="31" idx="0"/>
            </p:cNvCxnSpPr>
            <p:nvPr/>
          </p:nvCxnSpPr>
          <p:spPr>
            <a:xfrm>
              <a:off x="9646752" y="2731371"/>
              <a:ext cx="562674" cy="670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4"/>
              <a:endCxn id="32" idx="0"/>
            </p:cNvCxnSpPr>
            <p:nvPr/>
          </p:nvCxnSpPr>
          <p:spPr>
            <a:xfrm>
              <a:off x="6823937" y="3976171"/>
              <a:ext cx="17542" cy="747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8" idx="4"/>
              <a:endCxn id="33" idx="1"/>
            </p:cNvCxnSpPr>
            <p:nvPr/>
          </p:nvCxnSpPr>
          <p:spPr>
            <a:xfrm>
              <a:off x="6823937" y="3976171"/>
              <a:ext cx="516797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cxnSpLocks/>
              <a:stCxn id="29" idx="3"/>
              <a:endCxn id="38" idx="0"/>
            </p:cNvCxnSpPr>
            <p:nvPr/>
          </p:nvCxnSpPr>
          <p:spPr>
            <a:xfrm flipH="1">
              <a:off x="7866976" y="3926950"/>
              <a:ext cx="33733" cy="831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cxnSpLocks/>
              <a:stCxn id="29" idx="5"/>
              <a:endCxn id="37" idx="1"/>
            </p:cNvCxnSpPr>
            <p:nvPr/>
          </p:nvCxnSpPr>
          <p:spPr>
            <a:xfrm>
              <a:off x="8274476" y="3926950"/>
              <a:ext cx="90405" cy="876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0" idx="3"/>
              <a:endCxn id="36" idx="0"/>
            </p:cNvCxnSpPr>
            <p:nvPr/>
          </p:nvCxnSpPr>
          <p:spPr>
            <a:xfrm>
              <a:off x="8750791" y="3876142"/>
              <a:ext cx="159222" cy="87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0" idx="5"/>
              <a:endCxn id="35" idx="0"/>
            </p:cNvCxnSpPr>
            <p:nvPr/>
          </p:nvCxnSpPr>
          <p:spPr>
            <a:xfrm>
              <a:off x="9124558" y="3876142"/>
              <a:ext cx="160571" cy="835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1" idx="3"/>
              <a:endCxn id="34" idx="7"/>
            </p:cNvCxnSpPr>
            <p:nvPr/>
          </p:nvCxnSpPr>
          <p:spPr>
            <a:xfrm flipH="1">
              <a:off x="9865344" y="3912661"/>
              <a:ext cx="157873" cy="827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1" idx="5"/>
              <a:endCxn id="39" idx="7"/>
            </p:cNvCxnSpPr>
            <p:nvPr/>
          </p:nvCxnSpPr>
          <p:spPr>
            <a:xfrm flipH="1">
              <a:off x="10340311" y="3912661"/>
              <a:ext cx="56672" cy="841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406" name="TextBox 53"/>
            <p:cNvSpPr txBox="1">
              <a:spLocks noChangeArrowheads="1"/>
            </p:cNvSpPr>
            <p:nvPr/>
          </p:nvSpPr>
          <p:spPr bwMode="auto">
            <a:xfrm>
              <a:off x="7632216" y="699043"/>
              <a:ext cx="158107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Director</a:t>
              </a:r>
            </a:p>
          </p:txBody>
        </p:sp>
        <p:sp>
          <p:nvSpPr>
            <p:cNvPr id="15407" name="TextBox 54"/>
            <p:cNvSpPr txBox="1">
              <a:spLocks noChangeArrowheads="1"/>
            </p:cNvSpPr>
            <p:nvPr/>
          </p:nvSpPr>
          <p:spPr bwMode="auto">
            <a:xfrm>
              <a:off x="7969999" y="2346585"/>
              <a:ext cx="1139002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Dean</a:t>
              </a:r>
            </a:p>
          </p:txBody>
        </p:sp>
        <p:sp>
          <p:nvSpPr>
            <p:cNvPr id="15408" name="TextBox 55"/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5409" name="TextBox 56"/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8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15410" name="TextBox 57"/>
            <p:cNvSpPr txBox="1">
              <a:spLocks noChangeArrowheads="1"/>
            </p:cNvSpPr>
            <p:nvPr/>
          </p:nvSpPr>
          <p:spPr bwMode="auto">
            <a:xfrm>
              <a:off x="7201578" y="5256517"/>
              <a:ext cx="2757245" cy="369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>
                  <a:solidFill>
                    <a:srgbClr val="34D4D0"/>
                  </a:solidFill>
                  <a:latin typeface="Times New Roman" pitchFamily="18" charset="0"/>
                  <a:cs typeface="Times New Roman" pitchFamily="18" charset="0"/>
                </a:rPr>
                <a:t>FACULTY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159751" y="1860550"/>
            <a:ext cx="319563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</p:cNvCxnSpPr>
          <p:nvPr/>
        </p:nvCxnSpPr>
        <p:spPr>
          <a:xfrm>
            <a:off x="8045451" y="3068638"/>
            <a:ext cx="335756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7229475" y="4213225"/>
            <a:ext cx="48593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7332664" y="5441950"/>
            <a:ext cx="485933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369" name="TextBox 65"/>
          <p:cNvSpPr txBox="1">
            <a:spLocks noChangeArrowheads="1"/>
          </p:cNvSpPr>
          <p:nvPr/>
        </p:nvSpPr>
        <p:spPr bwMode="auto">
          <a:xfrm>
            <a:off x="6380164" y="3917950"/>
            <a:ext cx="849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latin typeface="Calibri" pitchFamily="34" charset="0"/>
              </a:rPr>
              <a:t>Level 2</a:t>
            </a:r>
          </a:p>
        </p:txBody>
      </p:sp>
      <p:sp>
        <p:nvSpPr>
          <p:cNvPr id="15370" name="TextBox 67"/>
          <p:cNvSpPr txBox="1">
            <a:spLocks noChangeArrowheads="1"/>
          </p:cNvSpPr>
          <p:nvPr/>
        </p:nvSpPr>
        <p:spPr bwMode="auto">
          <a:xfrm>
            <a:off x="7391402" y="1565275"/>
            <a:ext cx="8493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latin typeface="Calibri" pitchFamily="34" charset="0"/>
              </a:rPr>
              <a:t>Level 0</a:t>
            </a:r>
          </a:p>
        </p:txBody>
      </p:sp>
      <p:sp>
        <p:nvSpPr>
          <p:cNvPr id="15371" name="TextBox 69"/>
          <p:cNvSpPr txBox="1">
            <a:spLocks noChangeArrowheads="1"/>
          </p:cNvSpPr>
          <p:nvPr/>
        </p:nvSpPr>
        <p:spPr bwMode="auto">
          <a:xfrm>
            <a:off x="7043739" y="2720975"/>
            <a:ext cx="849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latin typeface="Calibri" pitchFamily="34" charset="0"/>
              </a:rPr>
              <a:t>Level 1</a:t>
            </a:r>
          </a:p>
        </p:txBody>
      </p:sp>
      <p:sp>
        <p:nvSpPr>
          <p:cNvPr id="15372" name="TextBox 71"/>
          <p:cNvSpPr txBox="1">
            <a:spLocks noChangeArrowheads="1"/>
          </p:cNvSpPr>
          <p:nvPr/>
        </p:nvSpPr>
        <p:spPr bwMode="auto">
          <a:xfrm>
            <a:off x="6376988" y="5133975"/>
            <a:ext cx="849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latin typeface="Calibri" pitchFamily="34" charset="0"/>
              </a:rPr>
              <a:t>Level 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663" y="254001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5375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96AF08-7BC3-4EE6-B7CF-1F2BF7624DE2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11F914-C616-402B-9266-048FB2883DB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51" y="1282700"/>
            <a:ext cx="113887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14663" y="254001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638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C71D24-BDE3-44F4-B538-5A5322720965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43FB1B-F824-444F-9B68-1E326DEA034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357313"/>
            <a:ext cx="9828213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14663" y="254001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741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56BBE53-71BF-4FB8-B4D5-114B3D79FC9F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6D49B9-EBD9-4034-B393-7514FAB3947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125" y="1681163"/>
            <a:ext cx="10113963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14663" y="254001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843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2036EE4-CF7A-4E3C-B140-052D2C378B3C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74DDF-8DA3-4B33-8E53-EA5BDB739D7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175" y="1457326"/>
            <a:ext cx="10153650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946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3BC8B17-D951-433C-9E3F-C147B90FF3BB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FC0F24-A11E-4D85-853F-9FE5FFBC1D4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26" y="1338263"/>
            <a:ext cx="10072688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0485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1C2AD9-ABB8-4B50-BC45-3E2E35FE48BA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02E03DE-956A-4F9F-984D-10277C47B6D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/>
          <p:cNvSpPr txBox="1">
            <a:spLocks noChangeArrowheads="1"/>
          </p:cNvSpPr>
          <p:nvPr/>
        </p:nvSpPr>
        <p:spPr bwMode="auto">
          <a:xfrm>
            <a:off x="1458914" y="1466851"/>
            <a:ext cx="94583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US" altLang="en-US" sz="3200">
                <a:latin typeface="Calibri" pitchFamily="34" charset="0"/>
              </a:rPr>
              <a:t>➢ To acquire knowledge of organizing the data in non 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      linear fashion.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➢ To get the idea of balancing the height of trees to 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      optimize the structure and search time.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➢ To learn the process of establishing the network with 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      various nodes with minimum cost and finding the  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      shortest path.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➢ To understand the method of designing the table </a:t>
            </a:r>
          </a:p>
          <a:p>
            <a:pPr algn="just" eaLnBrk="1" hangingPunct="1"/>
            <a:r>
              <a:rPr lang="en-US" altLang="en-US" sz="3200">
                <a:latin typeface="Calibri" pitchFamily="34" charset="0"/>
              </a:rPr>
              <a:t>     data structure and its applications.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0188" y="466726"/>
            <a:ext cx="6096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COURSE OBJECTIVES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07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446D13-D4F3-4EB6-9D0B-05D01AD218D6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E004A-DD72-4CED-9E6B-4DFA0F6B351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362076"/>
            <a:ext cx="10729913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150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F450B7-33E3-41A2-9B92-4B5F5572261B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889860C-9A80-47B5-A3FF-052ED42A1BF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8" y="1343025"/>
            <a:ext cx="11001374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253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A38C38-82CC-4E62-986A-F963E717C9D4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78162F-A7DE-4B09-8641-7AD06FE87D7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43651" y="3829051"/>
            <a:ext cx="1800226" cy="2085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57389"/>
            <a:ext cx="9901237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6" name="Oval 5"/>
          <p:cNvSpPr/>
          <p:nvPr/>
        </p:nvSpPr>
        <p:spPr>
          <a:xfrm>
            <a:off x="6470652" y="4097339"/>
            <a:ext cx="1446213" cy="15859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SCSA1304 Advanced Data Structures - III </a:t>
            </a:r>
            <a:r>
              <a:rPr lang="en-US" dirty="0" err="1"/>
              <a:t>Sem</a:t>
            </a:r>
            <a:r>
              <a:rPr lang="en-US" dirty="0"/>
              <a:t> CSE (2020-2024)      Dr. A. </a:t>
            </a:r>
            <a:r>
              <a:rPr lang="en-US" dirty="0" err="1"/>
              <a:t>Jesudoss</a:t>
            </a:r>
            <a:r>
              <a:rPr lang="en-US" dirty="0"/>
              <a:t>, Associate Professor, Dept of CSE, SIST</a:t>
            </a:r>
            <a:endParaRPr lang="en-US" dirty="0"/>
          </a:p>
        </p:txBody>
      </p:sp>
      <p:sp>
        <p:nvSpPr>
          <p:cNvPr id="23559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A9B7E1-37C7-442E-946A-D791626CFFB7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204955A-FF85-49C6-A440-9334F79B7F8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 txBox="1">
            <a:spLocks/>
          </p:cNvSpPr>
          <p:nvPr/>
        </p:nvSpPr>
        <p:spPr bwMode="auto">
          <a:xfrm>
            <a:off x="1400177" y="1800225"/>
            <a:ext cx="995838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en-US" sz="4000">
                <a:latin typeface="Calibri" pitchFamily="34" charset="0"/>
              </a:rPr>
              <a:t>Finite collection of elements.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en-US" sz="4000">
                <a:latin typeface="Calibri" pitchFamily="34" charset="0"/>
              </a:rPr>
              <a:t>A </a:t>
            </a:r>
            <a:r>
              <a:rPr lang="en-US" altLang="en-US" sz="4000">
                <a:solidFill>
                  <a:srgbClr val="FF0000"/>
                </a:solidFill>
                <a:latin typeface="Calibri" pitchFamily="34" charset="0"/>
              </a:rPr>
              <a:t>nonempty</a:t>
            </a:r>
            <a:r>
              <a:rPr lang="en-US" altLang="en-US" sz="4000">
                <a:latin typeface="Calibri" pitchFamily="34" charset="0"/>
              </a:rPr>
              <a:t> binary tree has a </a:t>
            </a:r>
            <a:r>
              <a:rPr lang="en-US" altLang="en-US" sz="4000">
                <a:solidFill>
                  <a:srgbClr val="FF0000"/>
                </a:solidFill>
                <a:latin typeface="Calibri" pitchFamily="34" charset="0"/>
              </a:rPr>
              <a:t>root</a:t>
            </a:r>
            <a:r>
              <a:rPr lang="en-US" altLang="en-US" sz="4000">
                <a:latin typeface="Calibri" pitchFamily="34" charset="0"/>
              </a:rPr>
              <a:t> element.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en-US" sz="4000">
                <a:latin typeface="Calibri" pitchFamily="34" charset="0"/>
              </a:rPr>
              <a:t>The remaining elements are partitioned into </a:t>
            </a:r>
            <a:r>
              <a:rPr lang="en-US" altLang="en-US" sz="4000">
                <a:solidFill>
                  <a:srgbClr val="FF0000"/>
                </a:solidFill>
                <a:latin typeface="Calibri" pitchFamily="34" charset="0"/>
              </a:rPr>
              <a:t>two</a:t>
            </a:r>
            <a:r>
              <a:rPr lang="en-US" altLang="en-US" sz="4000">
                <a:latin typeface="Calibri" pitchFamily="34" charset="0"/>
              </a:rPr>
              <a:t> binary trees.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en-US" sz="4000">
                <a:latin typeface="Calibri" pitchFamily="34" charset="0"/>
              </a:rPr>
              <a:t>These are called the </a:t>
            </a:r>
            <a:r>
              <a:rPr lang="en-US" altLang="en-US" sz="4000">
                <a:solidFill>
                  <a:srgbClr val="FF0000"/>
                </a:solidFill>
                <a:latin typeface="Calibri" pitchFamily="34" charset="0"/>
              </a:rPr>
              <a:t>left</a:t>
            </a:r>
            <a:r>
              <a:rPr lang="en-US" altLang="en-US" sz="4000">
                <a:latin typeface="Calibri" pitchFamily="34" charset="0"/>
              </a:rPr>
              <a:t> and </a:t>
            </a:r>
            <a:r>
              <a:rPr lang="en-US" altLang="en-US" sz="4000">
                <a:solidFill>
                  <a:srgbClr val="FF0000"/>
                </a:solidFill>
                <a:latin typeface="Calibri" pitchFamily="34" charset="0"/>
              </a:rPr>
              <a:t>right</a:t>
            </a:r>
            <a:r>
              <a:rPr lang="en-US" altLang="en-US" sz="4000">
                <a:latin typeface="Calibri" pitchFamily="34" charset="0"/>
              </a:rPr>
              <a:t> subtrees of the binary tree.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8988" y="45402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458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BF6919-60FB-4449-89F0-4AED2C69E7BB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9DAE7A-DF8A-4B52-AF7B-36D416550E0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5604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6DF84F9-BBE0-4678-80FE-223FFF8458DB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96F862F-EBD4-4AA9-B9D2-924CE4BF76D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graphicFrame>
        <p:nvGraphicFramePr>
          <p:cNvPr id="16" name="Content Placeholder 6"/>
          <p:cNvGraphicFramePr>
            <a:graphicFrameLocks/>
          </p:cNvGraphicFramePr>
          <p:nvPr/>
        </p:nvGraphicFramePr>
        <p:xfrm>
          <a:off x="1517724" y="0"/>
          <a:ext cx="8794750" cy="631494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81449"/>
                <a:gridCol w="4613301"/>
              </a:tblGrid>
              <a:tr h="1052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/>
                        <a:t>BINARY </a:t>
                      </a:r>
                      <a:r>
                        <a:rPr lang="en-US" sz="2200" dirty="0" smtClean="0"/>
                        <a:t>TREE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200" dirty="0"/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 smtClean="0"/>
                        <a:t>TREE</a:t>
                      </a:r>
                      <a:endParaRPr lang="en-US" sz="2200" dirty="0"/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9771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220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 smtClean="0"/>
                        <a:t>No </a:t>
                      </a:r>
                      <a:r>
                        <a:rPr lang="en-US" sz="2200" dirty="0"/>
                        <a:t>node in a binary tree may have a degree more than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2 (max. 2 child)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 smtClean="0"/>
                        <a:t>No limit </a:t>
                      </a:r>
                      <a:r>
                        <a:rPr lang="en-US" sz="2200" dirty="0"/>
                        <a:t>on the degree of a node in a tree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(any no. of children)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137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/>
                        <a:t>A binary tree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may be empty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/>
                        <a:t>A tree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cannot be empty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176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/>
                        <a:t>The </a:t>
                      </a:r>
                      <a:r>
                        <a:rPr lang="en-US" sz="2200" dirty="0" err="1"/>
                        <a:t>subtrees</a:t>
                      </a:r>
                      <a:r>
                        <a:rPr lang="en-US" sz="2200" dirty="0"/>
                        <a:t> are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ordered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/>
                        <a:t>The subtrees are </a:t>
                      </a: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not ordered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76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Left &amp; Right Binary Trees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Zero subtree or many trees</a:t>
                      </a:r>
                    </a:p>
                  </a:txBody>
                  <a:tcPr marT="55691" marB="5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8248" y="1180172"/>
            <a:ext cx="28575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5231" y="1099869"/>
            <a:ext cx="2655888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92439" y="138113"/>
            <a:ext cx="6315076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Vs TREE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1951" y="1646238"/>
            <a:ext cx="7448549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32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Representations of Tree :</a:t>
            </a:r>
          </a:p>
          <a:p>
            <a:pPr marL="171450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sz="3200" dirty="0">
                <a:latin typeface="Raleway"/>
                <a:ea typeface="+mj-ea"/>
                <a:cs typeface="+mj-cs"/>
              </a:rPr>
              <a:t>Array Representation</a:t>
            </a:r>
          </a:p>
          <a:p>
            <a:pPr marL="171450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sz="3200" dirty="0">
                <a:latin typeface="Raleway"/>
                <a:ea typeface="+mj-ea"/>
                <a:cs typeface="+mj-cs"/>
              </a:rPr>
              <a:t>Linked List Representation</a:t>
            </a:r>
            <a:r>
              <a:rPr lang="en-IN" sz="3200" b="1" dirty="0">
                <a:latin typeface="Raleway"/>
                <a:ea typeface="+mj-ea"/>
                <a:cs typeface="+mj-cs"/>
              </a:rPr>
              <a:t> </a:t>
            </a:r>
            <a:endParaRPr lang="en-US" sz="3200" b="1" dirty="0">
              <a:latin typeface="+mn-lt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26629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77D0E92-95CF-4810-8508-CF940AFBC628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F864C54-E4BE-41F3-AAC3-ADC0639E06B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09600" y="1571626"/>
            <a:ext cx="10972800" cy="714375"/>
          </a:xfrm>
        </p:spPr>
        <p:txBody>
          <a:bodyPr/>
          <a:lstStyle/>
          <a:p>
            <a:pPr eaLnBrk="1" hangingPunct="1"/>
            <a:r>
              <a:rPr lang="en-IN" altLang="en-US" smtClean="0"/>
              <a:t>Array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8813"/>
            <a:ext cx="10972800" cy="4197350"/>
          </a:xfrm>
        </p:spPr>
        <p:txBody>
          <a:bodyPr/>
          <a:lstStyle/>
          <a:p>
            <a:pPr eaLnBrk="1" hangingPunct="1">
              <a:defRPr/>
            </a:pPr>
            <a:endParaRPr lang="en-IN" altLang="en-US" dirty="0"/>
          </a:p>
          <a:p>
            <a:pPr eaLnBrk="1" hangingPunct="1">
              <a:defRPr/>
            </a:pPr>
            <a:r>
              <a:rPr lang="en-IN" altLang="en-US" dirty="0"/>
              <a:t>If a complete binary tree with </a:t>
            </a:r>
            <a:r>
              <a:rPr lang="en-IN" altLang="en-US" i="1" dirty="0"/>
              <a:t>n</a:t>
            </a:r>
            <a:r>
              <a:rPr lang="en-IN" altLang="en-US" dirty="0"/>
              <a:t> nodes is represented sequentially, then for any node with index </a:t>
            </a:r>
            <a:r>
              <a:rPr lang="en-IN" altLang="en-US" i="1" dirty="0" err="1"/>
              <a:t>i</a:t>
            </a:r>
            <a:r>
              <a:rPr lang="en-IN" altLang="en-US" dirty="0"/>
              <a:t>, 1 </a:t>
            </a:r>
            <a:r>
              <a:rPr lang="en-IN" altLang="en-US" dirty="0">
                <a:sym typeface="Symbol" panose="05050102010706020507" pitchFamily="18" charset="2"/>
              </a:rPr>
              <a:t></a:t>
            </a:r>
            <a:r>
              <a:rPr lang="en-IN" altLang="en-US" dirty="0"/>
              <a:t> </a:t>
            </a:r>
            <a:r>
              <a:rPr lang="en-IN" altLang="en-US" i="1" dirty="0" err="1"/>
              <a:t>i</a:t>
            </a:r>
            <a:r>
              <a:rPr lang="en-IN" altLang="en-US" dirty="0"/>
              <a:t> </a:t>
            </a:r>
            <a:r>
              <a:rPr lang="en-IN" altLang="en-US" dirty="0">
                <a:sym typeface="Symbol" panose="05050102010706020507" pitchFamily="18" charset="2"/>
              </a:rPr>
              <a:t> </a:t>
            </a:r>
            <a:r>
              <a:rPr lang="en-IN" altLang="en-US" i="1" dirty="0"/>
              <a:t>n</a:t>
            </a:r>
            <a:r>
              <a:rPr lang="en-IN" altLang="en-US" dirty="0"/>
              <a:t>, 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PARENT(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rgbClr val="99FF33"/>
                </a:solidFill>
                <a:sym typeface="Symbol" panose="05050102010706020507" pitchFamily="18" charset="2"/>
              </a:rPr>
              <a:t>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| </a:t>
            </a:r>
            <a:r>
              <a:rPr lang="en-IN" altLang="en-US" b="1" i="1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 / 2 |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IN" altLang="en-US" dirty="0"/>
              <a:t>if </a:t>
            </a:r>
            <a:r>
              <a:rPr lang="en-IN" altLang="en-US" b="1" i="1" dirty="0" err="1">
                <a:solidFill>
                  <a:srgbClr val="FF0000"/>
                </a:solidFill>
              </a:rPr>
              <a:t>i</a:t>
            </a:r>
            <a:r>
              <a:rPr lang="en-IN" altLang="en-US" b="1" dirty="0">
                <a:solidFill>
                  <a:srgbClr val="FF0000"/>
                </a:solidFill>
              </a:rPr>
              <a:t> &gt; 1</a:t>
            </a:r>
            <a:r>
              <a:rPr lang="en-IN" altLang="en-US" dirty="0"/>
              <a:t>. </a:t>
            </a:r>
          </a:p>
          <a:p>
            <a:pPr lvl="2" eaLnBrk="1" hangingPunct="1">
              <a:defRPr/>
            </a:pPr>
            <a:r>
              <a:rPr lang="en-IN" altLang="en-US" dirty="0"/>
              <a:t>If </a:t>
            </a:r>
            <a:r>
              <a:rPr lang="en-IN" altLang="en-US" sz="2800" b="1" i="1" dirty="0" err="1">
                <a:solidFill>
                  <a:srgbClr val="FF0000"/>
                </a:solidFill>
              </a:rPr>
              <a:t>i</a:t>
            </a:r>
            <a:r>
              <a:rPr lang="en-IN" altLang="en-US" sz="2800" b="1" i="1" dirty="0">
                <a:solidFill>
                  <a:srgbClr val="FF0000"/>
                </a:solidFill>
              </a:rPr>
              <a:t> = 1</a:t>
            </a:r>
            <a:r>
              <a:rPr lang="en-IN" altLang="en-US" dirty="0"/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altLang="en-US" dirty="0"/>
              <a:t>is at the root and has no parent.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LEFTCHILD(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IN" altLang="en-US" b="1" i="1" dirty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dirty="0"/>
              <a:t> if </a:t>
            </a:r>
            <a:r>
              <a:rPr lang="en-IN" altLang="en-US" b="1" i="1" dirty="0">
                <a:solidFill>
                  <a:srgbClr val="FF0000"/>
                </a:solidFill>
              </a:rPr>
              <a:t>2i 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 n</a:t>
            </a:r>
            <a:r>
              <a:rPr lang="en-IN" altLang="en-US" dirty="0">
                <a:sym typeface="Symbol" panose="05050102010706020507" pitchFamily="18" charset="2"/>
              </a:rPr>
              <a:t>,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</a:p>
          <a:p>
            <a:pPr lvl="2" eaLnBrk="1" hangingPunct="1">
              <a:defRPr/>
            </a:pPr>
            <a:r>
              <a:rPr lang="en-IN" altLang="en-US" dirty="0">
                <a:sym typeface="Symbol" panose="05050102010706020507" pitchFamily="18" charset="2"/>
              </a:rPr>
              <a:t>if </a:t>
            </a:r>
            <a:r>
              <a:rPr lang="en-IN" altLang="en-US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2i &gt;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 h</a:t>
            </a:r>
            <a:r>
              <a:rPr lang="en-IN" altLang="en-US" dirty="0">
                <a:sym typeface="Symbol" panose="05050102010706020507" pitchFamily="18" charset="2"/>
              </a:rPr>
              <a:t>as no left child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RIGHTCHILD(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IN" altLang="en-US" b="1" i="1" dirty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 + 1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altLang="en-US" dirty="0"/>
              <a:t>if </a:t>
            </a:r>
            <a:r>
              <a:rPr lang="en-IN" altLang="en-US" b="1" i="1" dirty="0">
                <a:solidFill>
                  <a:srgbClr val="FF0000"/>
                </a:solidFill>
              </a:rPr>
              <a:t>2i +1 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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</a:p>
          <a:p>
            <a:pPr lvl="2" eaLnBrk="1" hangingPunct="1">
              <a:defRPr/>
            </a:pPr>
            <a:r>
              <a:rPr lang="en-IN" altLang="en-US" dirty="0">
                <a:sym typeface="Symbol" panose="05050102010706020507" pitchFamily="18" charset="2"/>
              </a:rPr>
              <a:t>if </a:t>
            </a:r>
            <a:r>
              <a:rPr lang="en-IN" altLang="en-US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2i +1 &gt;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IN" altLang="en-US" dirty="0">
                <a:sym typeface="Symbol" panose="05050102010706020507" pitchFamily="18" charset="2"/>
              </a:rPr>
              <a:t> has no right child</a:t>
            </a:r>
            <a:endParaRPr lang="en-IN" altLang="en-US" dirty="0"/>
          </a:p>
        </p:txBody>
      </p:sp>
      <p:sp>
        <p:nvSpPr>
          <p:cNvPr id="542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2765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9E5983-0571-4D56-8FBD-EF6B56D5ABCA}" type="slidenum">
              <a:rPr lang="es-ES" altLang="en-US" smtClean="0"/>
              <a:pPr/>
              <a:t>26</a:t>
            </a:fld>
            <a:endParaRPr lang="es-ES" altLang="en-US" smtClean="0"/>
          </a:p>
        </p:txBody>
      </p:sp>
      <p:pic>
        <p:nvPicPr>
          <p:cNvPr id="2765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5A0232E-A6EC-4853-A28C-0FB3813710A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71501" y="1500189"/>
            <a:ext cx="2247900" cy="1000125"/>
          </a:xfrm>
        </p:spPr>
        <p:txBody>
          <a:bodyPr/>
          <a:lstStyle/>
          <a:p>
            <a:pPr eaLnBrk="1" hangingPunct="1"/>
            <a:r>
              <a:rPr lang="en-IN" altLang="en-US" sz="2800" smtClean="0"/>
              <a:t>Example 1</a:t>
            </a:r>
          </a:p>
        </p:txBody>
      </p:sp>
      <p:sp>
        <p:nvSpPr>
          <p:cNvPr id="553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2867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092C3D-4BBD-4010-A3C5-98A71A7454B7}" type="slidenum">
              <a:rPr lang="es-ES" altLang="en-US" smtClean="0"/>
              <a:pPr/>
              <a:t>27</a:t>
            </a:fld>
            <a:endParaRPr lang="es-ES" altLang="en-US" smtClean="0"/>
          </a:p>
        </p:txBody>
      </p:sp>
      <p:grpSp>
        <p:nvGrpSpPr>
          <p:cNvPr id="28677" name="Group 6"/>
          <p:cNvGrpSpPr>
            <a:grpSpLocks/>
          </p:cNvGrpSpPr>
          <p:nvPr/>
        </p:nvGrpSpPr>
        <p:grpSpPr bwMode="auto">
          <a:xfrm>
            <a:off x="0" y="1362075"/>
            <a:ext cx="12115801" cy="4954588"/>
            <a:chOff x="0" y="1362075"/>
            <a:chExt cx="9086850" cy="4954588"/>
          </a:xfrm>
        </p:grpSpPr>
        <p:sp>
          <p:nvSpPr>
            <p:cNvPr id="8" name="Oval 7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890022" y="258603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3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58404" y="39417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4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627710" y="406241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6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0" y="53721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8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076325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090738" y="54022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10</a:t>
              </a:r>
            </a:p>
          </p:txBody>
        </p:sp>
        <p:cxnSp>
          <p:nvCxnSpPr>
            <p:cNvPr id="16" name="Straight Connector 15"/>
            <p:cNvCxnSpPr>
              <a:stCxn id="8" idx="3"/>
              <a:endCxn id="10" idx="0"/>
            </p:cNvCxnSpPr>
            <p:nvPr/>
          </p:nvCxnSpPr>
          <p:spPr bwMode="auto">
            <a:xfrm flipH="1">
              <a:off x="1015604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5"/>
              <a:endCxn id="11" idx="0"/>
            </p:cNvCxnSpPr>
            <p:nvPr/>
          </p:nvCxnSpPr>
          <p:spPr bwMode="auto">
            <a:xfrm>
              <a:off x="2400300" y="3352800"/>
              <a:ext cx="684610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3"/>
              <a:endCxn id="12" idx="0"/>
            </p:cNvCxnSpPr>
            <p:nvPr/>
          </p:nvCxnSpPr>
          <p:spPr bwMode="auto">
            <a:xfrm flipH="1">
              <a:off x="5338763" y="3367088"/>
              <a:ext cx="684610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5"/>
              <a:endCxn id="23" idx="0"/>
            </p:cNvCxnSpPr>
            <p:nvPr/>
          </p:nvCxnSpPr>
          <p:spPr bwMode="auto">
            <a:xfrm>
              <a:off x="6671072" y="3367088"/>
              <a:ext cx="972740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3"/>
              <a:endCxn id="13" idx="0"/>
            </p:cNvCxnSpPr>
            <p:nvPr/>
          </p:nvCxnSpPr>
          <p:spPr bwMode="auto">
            <a:xfrm flipH="1">
              <a:off x="457200" y="4721225"/>
              <a:ext cx="236935" cy="6508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5"/>
              <a:endCxn id="14" idx="0"/>
            </p:cNvCxnSpPr>
            <p:nvPr/>
          </p:nvCxnSpPr>
          <p:spPr bwMode="auto">
            <a:xfrm>
              <a:off x="1339454" y="4721225"/>
              <a:ext cx="194072" cy="6731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3195638" y="54022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11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7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11" idx="3"/>
              <a:endCxn id="15" idx="0"/>
            </p:cNvCxnSpPr>
            <p:nvPr/>
          </p:nvCxnSpPr>
          <p:spPr>
            <a:xfrm flipH="1">
              <a:off x="2547938" y="4843463"/>
              <a:ext cx="214313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5"/>
              <a:endCxn id="22" idx="0"/>
            </p:cNvCxnSpPr>
            <p:nvPr/>
          </p:nvCxnSpPr>
          <p:spPr>
            <a:xfrm>
              <a:off x="3408760" y="4843463"/>
              <a:ext cx="244078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 bwMode="auto">
            <a:xfrm>
              <a:off x="3634979" y="136207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7" name="Straight Connector 26"/>
            <p:cNvCxnSpPr>
              <a:stCxn id="26" idx="3"/>
              <a:endCxn id="8" idx="7"/>
            </p:cNvCxnSpPr>
            <p:nvPr/>
          </p:nvCxnSpPr>
          <p:spPr>
            <a:xfrm flipH="1">
              <a:off x="2400300" y="2143125"/>
              <a:ext cx="1370410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5"/>
              <a:endCxn id="9" idx="1"/>
            </p:cNvCxnSpPr>
            <p:nvPr/>
          </p:nvCxnSpPr>
          <p:spPr>
            <a:xfrm>
              <a:off x="4416029" y="2143125"/>
              <a:ext cx="1607344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 bwMode="auto">
            <a:xfrm>
              <a:off x="4208860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529263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13</a:t>
              </a:r>
            </a:p>
          </p:txBody>
        </p:sp>
        <p:cxnSp>
          <p:nvCxnSpPr>
            <p:cNvPr id="31" name="Straight Connector 30"/>
            <p:cNvCxnSpPr>
              <a:stCxn id="12" idx="3"/>
              <a:endCxn id="29" idx="0"/>
            </p:cNvCxnSpPr>
            <p:nvPr/>
          </p:nvCxnSpPr>
          <p:spPr>
            <a:xfrm flipH="1">
              <a:off x="4666060" y="4803775"/>
              <a:ext cx="348853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5"/>
              <a:endCxn id="30" idx="0"/>
            </p:cNvCxnSpPr>
            <p:nvPr/>
          </p:nvCxnSpPr>
          <p:spPr>
            <a:xfrm>
              <a:off x="5662613" y="4803775"/>
              <a:ext cx="323850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 bwMode="auto">
            <a:xfrm>
              <a:off x="6610350" y="537368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14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8172450" y="536733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15</a:t>
              </a:r>
            </a:p>
          </p:txBody>
        </p:sp>
        <p:cxnSp>
          <p:nvCxnSpPr>
            <p:cNvPr id="35" name="Straight Connector 34"/>
            <p:cNvCxnSpPr>
              <a:stCxn id="23" idx="3"/>
              <a:endCxn id="33" idx="0"/>
            </p:cNvCxnSpPr>
            <p:nvPr/>
          </p:nvCxnSpPr>
          <p:spPr>
            <a:xfrm flipH="1">
              <a:off x="7067550" y="4879975"/>
              <a:ext cx="252413" cy="49371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3" idx="5"/>
              <a:endCxn id="34" idx="0"/>
            </p:cNvCxnSpPr>
            <p:nvPr/>
          </p:nvCxnSpPr>
          <p:spPr>
            <a:xfrm>
              <a:off x="7966472" y="4879975"/>
              <a:ext cx="663178" cy="48736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46931A-EFBA-4846-BF1A-8B0BD9DCBA4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1001" y="1428750"/>
            <a:ext cx="3143250" cy="560388"/>
          </a:xfrm>
        </p:spPr>
        <p:txBody>
          <a:bodyPr/>
          <a:lstStyle/>
          <a:p>
            <a:pPr eaLnBrk="1" hangingPunct="1"/>
            <a:r>
              <a:rPr lang="en-IN" altLang="en-US" sz="3200" smtClean="0"/>
              <a:t>Example 1</a:t>
            </a:r>
          </a:p>
        </p:txBody>
      </p:sp>
      <p:sp>
        <p:nvSpPr>
          <p:cNvPr id="563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2970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AE4CD7-37A5-4040-8B18-84C8B4E213CA}" type="slidenum">
              <a:rPr lang="es-ES" altLang="en-US" smtClean="0"/>
              <a:pPr/>
              <a:t>28</a:t>
            </a:fld>
            <a:endParaRPr lang="es-ES" altLang="en-US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295716" y="330274"/>
          <a:ext cx="2432050" cy="6217886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216025"/>
                <a:gridCol w="1216025"/>
              </a:tblGrid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1" dirty="0">
                          <a:solidFill>
                            <a:srgbClr val="FFFF00"/>
                          </a:solidFill>
                        </a:rPr>
                        <a:t>index</a:t>
                      </a:r>
                    </a:p>
                  </a:txBody>
                  <a:tcPr marL="121932" marR="121932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1" dirty="0">
                          <a:solidFill>
                            <a:srgbClr val="FFFF00"/>
                          </a:solidFill>
                        </a:rPr>
                        <a:t>tree</a:t>
                      </a:r>
                    </a:p>
                  </a:txBody>
                  <a:tcPr marL="121932" marR="121932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[2]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[3]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C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[4]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D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[5]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E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[6]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F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[7]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G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[8]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H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[9]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I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[10]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J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[11]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K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[12]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L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[13]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M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[14]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N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442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[15]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O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pSp>
        <p:nvGrpSpPr>
          <p:cNvPr id="29756" name="Group 36"/>
          <p:cNvGrpSpPr>
            <a:grpSpLocks/>
          </p:cNvGrpSpPr>
          <p:nvPr/>
        </p:nvGrpSpPr>
        <p:grpSpPr bwMode="auto">
          <a:xfrm>
            <a:off x="382589" y="1268414"/>
            <a:ext cx="8113712" cy="4954587"/>
            <a:chOff x="0" y="1362075"/>
            <a:chExt cx="9086850" cy="4954588"/>
          </a:xfrm>
        </p:grpSpPr>
        <p:sp>
          <p:nvSpPr>
            <p:cNvPr id="38" name="Oval 37"/>
            <p:cNvSpPr/>
            <p:nvPr/>
          </p:nvSpPr>
          <p:spPr bwMode="auto">
            <a:xfrm>
              <a:off x="1619667" y="2571750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888407" y="2586037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C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0038" y="3941763"/>
              <a:ext cx="912064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625959" y="4062413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4882115" y="40227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F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0" y="5372101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H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1075629" y="5394326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I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090811" y="5402263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J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46" name="Straight Connector 45"/>
            <p:cNvCxnSpPr>
              <a:stCxn id="38" idx="3"/>
              <a:endCxn id="40" idx="0"/>
            </p:cNvCxnSpPr>
            <p:nvPr/>
          </p:nvCxnSpPr>
          <p:spPr bwMode="auto">
            <a:xfrm flipH="1">
              <a:off x="1016959" y="3352800"/>
              <a:ext cx="737828" cy="58896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8" idx="5"/>
              <a:endCxn id="41" idx="0"/>
            </p:cNvCxnSpPr>
            <p:nvPr/>
          </p:nvCxnSpPr>
          <p:spPr bwMode="auto">
            <a:xfrm>
              <a:off x="2398388" y="3352800"/>
              <a:ext cx="686270" cy="70961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9" idx="3"/>
              <a:endCxn id="42" idx="0"/>
            </p:cNvCxnSpPr>
            <p:nvPr/>
          </p:nvCxnSpPr>
          <p:spPr bwMode="auto">
            <a:xfrm flipH="1">
              <a:off x="5339035" y="3367087"/>
              <a:ext cx="684492" cy="6556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9" idx="5"/>
              <a:endCxn id="53" idx="0"/>
            </p:cNvCxnSpPr>
            <p:nvPr/>
          </p:nvCxnSpPr>
          <p:spPr bwMode="auto">
            <a:xfrm>
              <a:off x="6670683" y="3367087"/>
              <a:ext cx="972511" cy="7318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0" idx="3"/>
              <a:endCxn id="43" idx="0"/>
            </p:cNvCxnSpPr>
            <p:nvPr/>
          </p:nvCxnSpPr>
          <p:spPr bwMode="auto">
            <a:xfrm flipH="1">
              <a:off x="456920" y="4721226"/>
              <a:ext cx="238239" cy="6508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0" idx="5"/>
              <a:endCxn id="44" idx="0"/>
            </p:cNvCxnSpPr>
            <p:nvPr/>
          </p:nvCxnSpPr>
          <p:spPr bwMode="auto">
            <a:xfrm>
              <a:off x="1338759" y="4721226"/>
              <a:ext cx="195569" cy="6731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 bwMode="auto">
            <a:xfrm>
              <a:off x="3194887" y="5402263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K</a:t>
              </a: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186275" y="40989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G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54" name="Straight Connector 53"/>
            <p:cNvCxnSpPr>
              <a:stCxn id="41" idx="3"/>
              <a:endCxn id="45" idx="0"/>
            </p:cNvCxnSpPr>
            <p:nvPr/>
          </p:nvCxnSpPr>
          <p:spPr>
            <a:xfrm flipH="1">
              <a:off x="2547731" y="4843463"/>
              <a:ext cx="213348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5"/>
              <a:endCxn id="52" idx="0"/>
            </p:cNvCxnSpPr>
            <p:nvPr/>
          </p:nvCxnSpPr>
          <p:spPr>
            <a:xfrm>
              <a:off x="3408235" y="4843463"/>
              <a:ext cx="245350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 bwMode="auto">
            <a:xfrm>
              <a:off x="3634029" y="1362075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57" name="Straight Connector 56"/>
            <p:cNvCxnSpPr>
              <a:stCxn id="56" idx="3"/>
              <a:endCxn id="38" idx="7"/>
            </p:cNvCxnSpPr>
            <p:nvPr/>
          </p:nvCxnSpPr>
          <p:spPr>
            <a:xfrm flipH="1">
              <a:off x="2398388" y="2143125"/>
              <a:ext cx="1370762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6" idx="5"/>
              <a:endCxn id="39" idx="1"/>
            </p:cNvCxnSpPr>
            <p:nvPr/>
          </p:nvCxnSpPr>
          <p:spPr>
            <a:xfrm>
              <a:off x="4416305" y="2143125"/>
              <a:ext cx="1607222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 bwMode="auto">
            <a:xfrm>
              <a:off x="4208290" y="5394326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L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529271" y="53943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M</a:t>
              </a:r>
            </a:p>
          </p:txBody>
        </p:sp>
        <p:cxnSp>
          <p:nvCxnSpPr>
            <p:cNvPr id="61" name="Straight Connector 60"/>
            <p:cNvCxnSpPr>
              <a:stCxn id="42" idx="3"/>
              <a:endCxn id="59" idx="0"/>
            </p:cNvCxnSpPr>
            <p:nvPr/>
          </p:nvCxnSpPr>
          <p:spPr>
            <a:xfrm flipH="1">
              <a:off x="4665211" y="4803776"/>
              <a:ext cx="348469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2" idx="5"/>
              <a:endCxn id="60" idx="0"/>
            </p:cNvCxnSpPr>
            <p:nvPr/>
          </p:nvCxnSpPr>
          <p:spPr>
            <a:xfrm>
              <a:off x="5664392" y="4803776"/>
              <a:ext cx="321799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 bwMode="auto">
            <a:xfrm>
              <a:off x="6610235" y="5373688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171232" y="5367338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O</a:t>
              </a:r>
            </a:p>
          </p:txBody>
        </p:sp>
        <p:cxnSp>
          <p:nvCxnSpPr>
            <p:cNvPr id="65" name="Straight Connector 64"/>
            <p:cNvCxnSpPr>
              <a:stCxn id="53" idx="3"/>
              <a:endCxn id="63" idx="0"/>
            </p:cNvCxnSpPr>
            <p:nvPr/>
          </p:nvCxnSpPr>
          <p:spPr>
            <a:xfrm flipH="1">
              <a:off x="7067155" y="4879976"/>
              <a:ext cx="254240" cy="49371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3" idx="5"/>
              <a:endCxn id="64" idx="0"/>
            </p:cNvCxnSpPr>
            <p:nvPr/>
          </p:nvCxnSpPr>
          <p:spPr>
            <a:xfrm>
              <a:off x="7964995" y="4879976"/>
              <a:ext cx="664935" cy="48736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975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163E97B-DAF2-407D-A2E8-F16D07302A9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17725" y="271464"/>
            <a:ext cx="7797801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 of Tree – Arrays</a:t>
            </a:r>
          </a:p>
        </p:txBody>
      </p:sp>
      <p:sp>
        <p:nvSpPr>
          <p:cNvPr id="30723" name="TextBox 24"/>
          <p:cNvSpPr txBox="1">
            <a:spLocks noChangeArrowheads="1"/>
          </p:cNvSpPr>
          <p:nvPr/>
        </p:nvSpPr>
        <p:spPr bwMode="auto">
          <a:xfrm>
            <a:off x="6007101" y="3987800"/>
            <a:ext cx="4460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b="1">
                <a:latin typeface="Calibri" pitchFamily="34" charset="0"/>
              </a:rPr>
              <a:t>11</a:t>
            </a:r>
          </a:p>
        </p:txBody>
      </p:sp>
      <p:sp>
        <p:nvSpPr>
          <p:cNvPr id="30724" name="TextBox 26"/>
          <p:cNvSpPr txBox="1">
            <a:spLocks noChangeArrowheads="1"/>
          </p:cNvSpPr>
          <p:nvPr/>
        </p:nvSpPr>
        <p:spPr bwMode="auto">
          <a:xfrm>
            <a:off x="6681789" y="3987800"/>
            <a:ext cx="446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b="1">
                <a:latin typeface="Calibri" pitchFamily="34" charset="0"/>
              </a:rPr>
              <a:t>12</a:t>
            </a:r>
          </a:p>
        </p:txBody>
      </p:sp>
      <p:sp>
        <p:nvSpPr>
          <p:cNvPr id="30725" name="TextBox 28"/>
          <p:cNvSpPr txBox="1">
            <a:spLocks noChangeArrowheads="1"/>
          </p:cNvSpPr>
          <p:nvPr/>
        </p:nvSpPr>
        <p:spPr bwMode="auto">
          <a:xfrm>
            <a:off x="8323264" y="3959225"/>
            <a:ext cx="446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b="1">
                <a:latin typeface="Calibri" pitchFamily="34" charset="0"/>
              </a:rPr>
              <a:t>13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982664" y="5846764"/>
          <a:ext cx="8162931" cy="63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5"/>
                <a:gridCol w="457202"/>
                <a:gridCol w="514354"/>
                <a:gridCol w="514354"/>
                <a:gridCol w="500066"/>
                <a:gridCol w="442914"/>
                <a:gridCol w="571502"/>
                <a:gridCol w="485778"/>
                <a:gridCol w="500066"/>
                <a:gridCol w="465180"/>
                <a:gridCol w="557214"/>
                <a:gridCol w="500066"/>
                <a:gridCol w="471787"/>
                <a:gridCol w="571801"/>
                <a:gridCol w="571801"/>
                <a:gridCol w="571801"/>
              </a:tblGrid>
              <a:tr h="63984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800" b="0" dirty="0"/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43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714" y="5076826"/>
            <a:ext cx="7562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4" name="Picture 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5114" y="1481139"/>
            <a:ext cx="7110412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0746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9B6D5FB-2B31-4546-AC4E-9EB934142DF9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0111CF7-2915-4439-92CB-A70A80408DB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2288" y="138113"/>
            <a:ext cx="7666037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4100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219D7B-AAF0-43E1-BBA7-6533088ED6DA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B8A2005-42D9-4A7E-87B7-B2979D25567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89074" y="292101"/>
            <a:ext cx="956945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 of Tree – Linked List</a:t>
            </a:r>
          </a:p>
        </p:txBody>
      </p:sp>
      <p:pic>
        <p:nvPicPr>
          <p:cNvPr id="31747" name="Picture 2" descr="binary tree linked list representation no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8188" y="5186364"/>
            <a:ext cx="5715001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051" y="1382713"/>
            <a:ext cx="772795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3876" y="1382714"/>
            <a:ext cx="3603625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175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4994CD-464B-4744-B1AD-2AEBC675C5BC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627A5B-177C-4491-A173-9CBE6818012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6"/>
          <p:cNvSpPr txBox="1">
            <a:spLocks noChangeArrowheads="1"/>
          </p:cNvSpPr>
          <p:nvPr/>
        </p:nvSpPr>
        <p:spPr bwMode="auto">
          <a:xfrm>
            <a:off x="1050924" y="1506538"/>
            <a:ext cx="44862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It is a tree in each node having at most of two children (0,1,2)</a:t>
            </a:r>
          </a:p>
          <a:p>
            <a:pPr algn="just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Representation: </a:t>
            </a:r>
          </a:p>
          <a:p>
            <a:pPr algn="just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9" name="Table 4"/>
          <p:cNvGraphicFramePr>
            <a:graphicFrameLocks noGrp="1"/>
          </p:cNvGraphicFramePr>
          <p:nvPr/>
        </p:nvGraphicFramePr>
        <p:xfrm>
          <a:off x="2665414" y="2941639"/>
          <a:ext cx="2235201" cy="118895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5067"/>
                <a:gridCol w="745067"/>
                <a:gridCol w="745067"/>
              </a:tblGrid>
              <a:tr h="118895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A(L)</a:t>
                      </a:r>
                    </a:p>
                  </a:txBody>
                  <a:tcPr marL="91458" marR="91458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</a:p>
                  </a:txBody>
                  <a:tcPr marL="91458" marR="91458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A(R)</a:t>
                      </a:r>
                    </a:p>
                  </a:txBody>
                  <a:tcPr marL="91458" marR="91458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4"/>
          <p:cNvGraphicFramePr>
            <a:graphicFrameLocks noGrp="1"/>
          </p:cNvGraphicFramePr>
          <p:nvPr/>
        </p:nvGraphicFramePr>
        <p:xfrm>
          <a:off x="2654301" y="3692525"/>
          <a:ext cx="2233617" cy="11885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4539"/>
                <a:gridCol w="744539"/>
                <a:gridCol w="744539"/>
              </a:tblGrid>
              <a:tr h="118855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A(R)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791" name="TextBox 12"/>
          <p:cNvSpPr txBox="1">
            <a:spLocks noChangeArrowheads="1"/>
          </p:cNvSpPr>
          <p:nvPr/>
        </p:nvSpPr>
        <p:spPr bwMode="auto">
          <a:xfrm>
            <a:off x="2106613" y="4699001"/>
            <a:ext cx="34448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b="1">
                <a:latin typeface="Times New Roman" pitchFamily="18" charset="0"/>
                <a:cs typeface="Times New Roman" pitchFamily="18" charset="0"/>
              </a:rPr>
              <a:t>Ex. 1: </a:t>
            </a:r>
          </a:p>
          <a:p>
            <a:pPr eaLnBrk="1" hangingPunct="1"/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" name="Table 4"/>
          <p:cNvGraphicFramePr>
            <a:graphicFrameLocks noGrp="1"/>
          </p:cNvGraphicFramePr>
          <p:nvPr/>
        </p:nvGraphicFramePr>
        <p:xfrm>
          <a:off x="2220915" y="5089525"/>
          <a:ext cx="3076575" cy="146280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25525"/>
                <a:gridCol w="1025525"/>
                <a:gridCol w="1025525"/>
              </a:tblGrid>
              <a:tr h="146280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8" marR="91458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58" marR="91458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C)</a:t>
                      </a:r>
                    </a:p>
                  </a:txBody>
                  <a:tcPr marL="91458" marR="91458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802" name="Group 15"/>
          <p:cNvGrpSpPr>
            <a:grpSpLocks/>
          </p:cNvGrpSpPr>
          <p:nvPr/>
        </p:nvGrpSpPr>
        <p:grpSpPr bwMode="auto">
          <a:xfrm>
            <a:off x="7164388" y="433388"/>
            <a:ext cx="1403349" cy="1335087"/>
            <a:chOff x="6658908" y="897863"/>
            <a:chExt cx="1403554" cy="1335818"/>
          </a:xfrm>
        </p:grpSpPr>
        <p:sp>
          <p:nvSpPr>
            <p:cNvPr id="17" name="Oval 16"/>
            <p:cNvSpPr/>
            <p:nvPr/>
          </p:nvSpPr>
          <p:spPr>
            <a:xfrm>
              <a:off x="7114586" y="897863"/>
              <a:ext cx="412810" cy="6496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7592494" y="1647573"/>
              <a:ext cx="469968" cy="5448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658908" y="1584038"/>
              <a:ext cx="412810" cy="6496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cxnSp>
          <p:nvCxnSpPr>
            <p:cNvPr id="20" name="Straight Arrow Connector 19"/>
            <p:cNvCxnSpPr>
              <a:cxnSpLocks/>
              <a:stCxn id="17" idx="3"/>
              <a:endCxn id="19" idx="7"/>
            </p:cNvCxnSpPr>
            <p:nvPr/>
          </p:nvCxnSpPr>
          <p:spPr>
            <a:xfrm flipH="1">
              <a:off x="7011384" y="1452203"/>
              <a:ext cx="163536" cy="227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17" idx="5"/>
              <a:endCxn id="18" idx="0"/>
            </p:cNvCxnSpPr>
            <p:nvPr/>
          </p:nvCxnSpPr>
          <p:spPr>
            <a:xfrm>
              <a:off x="7467062" y="1452203"/>
              <a:ext cx="360415" cy="195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803" name="Group 21"/>
          <p:cNvGrpSpPr>
            <a:grpSpLocks/>
          </p:cNvGrpSpPr>
          <p:nvPr/>
        </p:nvGrpSpPr>
        <p:grpSpPr bwMode="auto">
          <a:xfrm>
            <a:off x="6057901" y="469901"/>
            <a:ext cx="4352924" cy="1467571"/>
            <a:chOff x="5158280" y="937315"/>
            <a:chExt cx="4354103" cy="1467234"/>
          </a:xfrm>
        </p:grpSpPr>
        <p:grpSp>
          <p:nvGrpSpPr>
            <p:cNvPr id="32836" name="Group 22"/>
            <p:cNvGrpSpPr>
              <a:grpSpLocks/>
            </p:cNvGrpSpPr>
            <p:nvPr/>
          </p:nvGrpSpPr>
          <p:grpSpPr bwMode="auto">
            <a:xfrm>
              <a:off x="8660734" y="937315"/>
              <a:ext cx="851649" cy="1297134"/>
              <a:chOff x="8660734" y="937315"/>
              <a:chExt cx="851649" cy="1297134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9042356" y="937315"/>
                <a:ext cx="470027" cy="54438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A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661253" y="1689617"/>
                <a:ext cx="470027" cy="54438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B</a:t>
                </a:r>
              </a:p>
            </p:txBody>
          </p:sp>
          <p:cxnSp>
            <p:nvCxnSpPr>
              <p:cNvPr id="27" name="Straight Arrow Connector 26"/>
              <p:cNvCxnSpPr>
                <a:cxnSpLocks/>
                <a:stCxn id="25" idx="3"/>
                <a:endCxn id="26" idx="0"/>
              </p:cNvCxnSpPr>
              <p:nvPr/>
            </p:nvCxnSpPr>
            <p:spPr>
              <a:xfrm flipH="1">
                <a:off x="8896267" y="1402346"/>
                <a:ext cx="214371" cy="287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837" name="TextBox 23"/>
            <p:cNvSpPr txBox="1">
              <a:spLocks noChangeArrowheads="1"/>
            </p:cNvSpPr>
            <p:nvPr/>
          </p:nvSpPr>
          <p:spPr bwMode="auto">
            <a:xfrm>
              <a:off x="5158280" y="1781444"/>
              <a:ext cx="1012952" cy="623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100" b="1">
                  <a:solidFill>
                    <a:srgbClr val="FF4266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STRICTLY BINARY TREE</a:t>
              </a:r>
              <a:endParaRPr lang="en-IN" altLang="en-US" sz="1100" b="1">
                <a:solidFill>
                  <a:srgbClr val="FF4266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</p:grpSp>
      <p:grpSp>
        <p:nvGrpSpPr>
          <p:cNvPr id="32804" name="Group 27"/>
          <p:cNvGrpSpPr>
            <a:grpSpLocks/>
          </p:cNvGrpSpPr>
          <p:nvPr/>
        </p:nvGrpSpPr>
        <p:grpSpPr bwMode="auto">
          <a:xfrm>
            <a:off x="7056439" y="2254251"/>
            <a:ext cx="1511300" cy="1827213"/>
            <a:chOff x="8387248" y="2489121"/>
            <a:chExt cx="1510914" cy="1826564"/>
          </a:xfrm>
        </p:grpSpPr>
        <p:sp>
          <p:nvSpPr>
            <p:cNvPr id="29" name="Oval 28"/>
            <p:cNvSpPr/>
            <p:nvPr/>
          </p:nvSpPr>
          <p:spPr>
            <a:xfrm>
              <a:off x="9426794" y="2489121"/>
              <a:ext cx="471368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017324" y="3073114"/>
              <a:ext cx="471368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8726886" y="3771365"/>
              <a:ext cx="469780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32" name="Straight Arrow Connector 31"/>
            <p:cNvCxnSpPr>
              <a:stCxn id="29" idx="3"/>
              <a:endCxn id="30" idx="7"/>
            </p:cNvCxnSpPr>
            <p:nvPr/>
          </p:nvCxnSpPr>
          <p:spPr>
            <a:xfrm flipH="1">
              <a:off x="9418859" y="2954094"/>
              <a:ext cx="77767" cy="198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0" idx="3"/>
              <a:endCxn id="31" idx="0"/>
            </p:cNvCxnSpPr>
            <p:nvPr/>
          </p:nvCxnSpPr>
          <p:spPr>
            <a:xfrm flipH="1">
              <a:off x="8961776" y="3538086"/>
              <a:ext cx="123793" cy="233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835" name="TextBox 33"/>
            <p:cNvSpPr txBox="1">
              <a:spLocks noChangeArrowheads="1"/>
            </p:cNvSpPr>
            <p:nvPr/>
          </p:nvSpPr>
          <p:spPr bwMode="auto">
            <a:xfrm>
              <a:off x="8387248" y="2582456"/>
              <a:ext cx="1012950" cy="599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100" b="1">
                  <a:solidFill>
                    <a:srgbClr val="FF4266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SKEWED BINARY TREE</a:t>
              </a:r>
              <a:endParaRPr lang="en-IN" altLang="en-US" sz="1100" b="1">
                <a:solidFill>
                  <a:srgbClr val="FF4266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9866314" y="2422526"/>
            <a:ext cx="469900" cy="54451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A</a:t>
            </a:r>
          </a:p>
        </p:txBody>
      </p:sp>
      <p:grpSp>
        <p:nvGrpSpPr>
          <p:cNvPr id="32806" name="Group 43"/>
          <p:cNvGrpSpPr>
            <a:grpSpLocks/>
          </p:cNvGrpSpPr>
          <p:nvPr/>
        </p:nvGrpSpPr>
        <p:grpSpPr bwMode="auto">
          <a:xfrm>
            <a:off x="7032626" y="4552950"/>
            <a:ext cx="1749426" cy="1373188"/>
            <a:chOff x="6503480" y="4227291"/>
            <a:chExt cx="1749523" cy="1372666"/>
          </a:xfrm>
        </p:grpSpPr>
        <p:sp>
          <p:nvSpPr>
            <p:cNvPr id="45" name="Oval 44"/>
            <p:cNvSpPr/>
            <p:nvPr/>
          </p:nvSpPr>
          <p:spPr>
            <a:xfrm>
              <a:off x="7100413" y="4227291"/>
              <a:ext cx="471514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503480" y="5050891"/>
              <a:ext cx="469926" cy="5458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7140104" y="5055651"/>
              <a:ext cx="471513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7783077" y="5036608"/>
              <a:ext cx="469926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49" name="Straight Arrow Connector 48"/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6738443" y="4692252"/>
              <a:ext cx="431824" cy="358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endCxn id="47" idx="0"/>
            </p:cNvCxnSpPr>
            <p:nvPr/>
          </p:nvCxnSpPr>
          <p:spPr>
            <a:xfrm>
              <a:off x="7325851" y="4800161"/>
              <a:ext cx="50803" cy="25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7502074" y="4692252"/>
              <a:ext cx="515966" cy="34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807" name="Group 51"/>
          <p:cNvGrpSpPr>
            <a:grpSpLocks/>
          </p:cNvGrpSpPr>
          <p:nvPr/>
        </p:nvGrpSpPr>
        <p:grpSpPr bwMode="auto">
          <a:xfrm>
            <a:off x="9667875" y="4468814"/>
            <a:ext cx="1749426" cy="1373187"/>
            <a:chOff x="6503480" y="4227291"/>
            <a:chExt cx="1749523" cy="1372666"/>
          </a:xfrm>
        </p:grpSpPr>
        <p:sp>
          <p:nvSpPr>
            <p:cNvPr id="53" name="Oval 52"/>
            <p:cNvSpPr/>
            <p:nvPr/>
          </p:nvSpPr>
          <p:spPr>
            <a:xfrm>
              <a:off x="7100413" y="4227291"/>
              <a:ext cx="471514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6503480" y="5050890"/>
              <a:ext cx="469926" cy="545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7140104" y="5055652"/>
              <a:ext cx="471513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783077" y="5036609"/>
              <a:ext cx="469926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57" name="Straight Arrow Connector 56"/>
            <p:cNvCxnSpPr>
              <a:cxnSpLocks/>
              <a:stCxn id="53" idx="3"/>
              <a:endCxn id="54" idx="0"/>
            </p:cNvCxnSpPr>
            <p:nvPr/>
          </p:nvCxnSpPr>
          <p:spPr>
            <a:xfrm flipH="1">
              <a:off x="6738443" y="4692252"/>
              <a:ext cx="431824" cy="358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endCxn id="55" idx="0"/>
            </p:cNvCxnSpPr>
            <p:nvPr/>
          </p:nvCxnSpPr>
          <p:spPr>
            <a:xfrm>
              <a:off x="7325851" y="4800161"/>
              <a:ext cx="50803" cy="255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53" idx="5"/>
              <a:endCxn id="56" idx="0"/>
            </p:cNvCxnSpPr>
            <p:nvPr/>
          </p:nvCxnSpPr>
          <p:spPr>
            <a:xfrm>
              <a:off x="7502074" y="4692252"/>
              <a:ext cx="515966" cy="34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808" name="TextBox 60"/>
          <p:cNvSpPr txBox="1">
            <a:spLocks noChangeArrowheads="1"/>
          </p:cNvSpPr>
          <p:nvPr/>
        </p:nvSpPr>
        <p:spPr bwMode="auto">
          <a:xfrm>
            <a:off x="11083926" y="4721225"/>
            <a:ext cx="382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32809" name="TextBox 62"/>
          <p:cNvSpPr txBox="1">
            <a:spLocks noChangeArrowheads="1"/>
          </p:cNvSpPr>
          <p:nvPr/>
        </p:nvSpPr>
        <p:spPr bwMode="auto">
          <a:xfrm>
            <a:off x="8329615" y="4773614"/>
            <a:ext cx="3825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32810" name="TextBox 63"/>
          <p:cNvSpPr txBox="1">
            <a:spLocks noChangeArrowheads="1"/>
          </p:cNvSpPr>
          <p:nvPr/>
        </p:nvSpPr>
        <p:spPr bwMode="auto">
          <a:xfrm>
            <a:off x="7459665" y="6165850"/>
            <a:ext cx="3722686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IN" altLang="en-US" b="1">
                <a:latin typeface="Times New Roman" pitchFamily="18" charset="0"/>
                <a:cs typeface="Times New Roman" pitchFamily="18" charset="0"/>
              </a:rPr>
              <a:t>here </a:t>
            </a:r>
            <a:r>
              <a:rPr lang="en-IN" alt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altLang="en-US" b="1">
                <a:latin typeface="Times New Roman" pitchFamily="18" charset="0"/>
                <a:cs typeface="Times New Roman" pitchFamily="18" charset="0"/>
              </a:rPr>
              <a:t> indicates not a binary tree</a:t>
            </a:r>
            <a:endParaRPr lang="en-US" alt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4250" y="396876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2813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5DC669-B506-4493-A368-156642000E1D}" type="slidenum">
              <a:rPr lang="en-US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0287C73-69FB-45E7-B157-DA22A727F7C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32815" name="TextBox 3"/>
          <p:cNvSpPr txBox="1">
            <a:spLocks noChangeArrowheads="1"/>
          </p:cNvSpPr>
          <p:nvPr/>
        </p:nvSpPr>
        <p:spPr bwMode="auto">
          <a:xfrm>
            <a:off x="268289" y="5822951"/>
            <a:ext cx="59642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/>
              <a:t>A full binary tree (Strict binary tree/ proper bt) is one in which every internal node has zero two children.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4264" y="136526"/>
            <a:ext cx="67595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SKEWED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3796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7A5C55E-2C3E-4517-B9E1-224793C72C64}" type="slidenum">
              <a:rPr lang="en-US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39974D-3CC5-4D65-91FB-FC7B9A374E3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249238" y="1282700"/>
            <a:ext cx="121348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2000"/>
              <a:t>A skewed binary tree is a type of binary tree in which all the nodes have only either one child or no child.</a:t>
            </a:r>
          </a:p>
          <a:p>
            <a:endParaRPr lang="en-IN" altLang="en-US" sz="2000"/>
          </a:p>
          <a:p>
            <a:r>
              <a:rPr lang="en-IN" altLang="en-US" sz="2000"/>
              <a:t>Types of Skewed Binary trees</a:t>
            </a:r>
          </a:p>
          <a:p>
            <a:r>
              <a:rPr lang="en-IN" altLang="en-US" sz="2000"/>
              <a:t>There are 2 special types of skewed tree:</a:t>
            </a:r>
          </a:p>
        </p:txBody>
      </p:sp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1" y="1943101"/>
            <a:ext cx="2230437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37689" y="3759200"/>
            <a:ext cx="2062162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TextBox 12"/>
          <p:cNvSpPr txBox="1">
            <a:spLocks noChangeArrowheads="1"/>
          </p:cNvSpPr>
          <p:nvPr/>
        </p:nvSpPr>
        <p:spPr bwMode="auto">
          <a:xfrm>
            <a:off x="377827" y="2733675"/>
            <a:ext cx="673417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/>
              <a:t>Left Skewed Binary Tree:</a:t>
            </a:r>
          </a:p>
          <a:p>
            <a:r>
              <a:rPr lang="en-IN" altLang="en-US"/>
              <a:t>These are those skewed binary trees in which all the nodes are having a left child or no child at all. It is a left side dominated tree. All the right children remain as null.</a:t>
            </a:r>
          </a:p>
          <a:p>
            <a:endParaRPr lang="en-IN" altLang="en-US"/>
          </a:p>
          <a:p>
            <a:r>
              <a:rPr lang="en-IN" altLang="en-US"/>
              <a:t>Left Skewed Binary Tree:</a:t>
            </a:r>
          </a:p>
          <a:p>
            <a:endParaRPr lang="en-IN" altLang="en-US"/>
          </a:p>
          <a:p>
            <a:r>
              <a:rPr lang="en-IN" altLang="en-US"/>
              <a:t>These are those skewed binary trees in which all the nodes are having a right child or no child at all. It is a right side dominated tree. All the left children remain as null.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1847852" y="1112839"/>
            <a:ext cx="3508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b="1">
                <a:latin typeface="Times New Roman" pitchFamily="18" charset="0"/>
                <a:cs typeface="Times New Roman" pitchFamily="18" charset="0"/>
              </a:rPr>
              <a:t>Ex. 2: </a:t>
            </a:r>
          </a:p>
          <a:p>
            <a:pPr eaLnBrk="1" hangingPunct="1"/>
            <a:endParaRPr lang="en-IN" altLang="en-US">
              <a:latin typeface="Calibri" pitchFamily="34" charset="0"/>
            </a:endParaRPr>
          </a:p>
          <a:p>
            <a:pPr eaLnBrk="1" hangingPunct="1"/>
            <a:endParaRPr lang="en-IN" altLang="en-US">
              <a:latin typeface="Calibri" pitchFamily="34" charset="0"/>
            </a:endParaRPr>
          </a:p>
        </p:txBody>
      </p:sp>
      <p:graphicFrame>
        <p:nvGraphicFramePr>
          <p:cNvPr id="7" name="Table 5"/>
          <p:cNvGraphicFramePr>
            <a:graphicFrameLocks noGrp="1"/>
          </p:cNvGraphicFramePr>
          <p:nvPr/>
        </p:nvGraphicFramePr>
        <p:xfrm>
          <a:off x="2609849" y="1752600"/>
          <a:ext cx="2971803" cy="146280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0601"/>
                <a:gridCol w="990601"/>
                <a:gridCol w="990601"/>
              </a:tblGrid>
              <a:tr h="146280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A</a:t>
                      </a:r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</a:t>
                      </a: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IN" sz="1800" dirty="0"/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29" name="TextBox 8"/>
          <p:cNvSpPr txBox="1">
            <a:spLocks noChangeArrowheads="1"/>
          </p:cNvSpPr>
          <p:nvPr/>
        </p:nvSpPr>
        <p:spPr bwMode="auto">
          <a:xfrm>
            <a:off x="1147763" y="2859088"/>
            <a:ext cx="367665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IN" altLang="en-US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>
                <a:latin typeface="Times New Roman" pitchFamily="18" charset="0"/>
                <a:cs typeface="Times New Roman" pitchFamily="18" charset="0"/>
              </a:rPr>
              <a:t>Ex. 3:</a:t>
            </a:r>
          </a:p>
          <a:p>
            <a:pPr eaLnBrk="1" hangingPunct="1"/>
            <a:endParaRPr lang="en-IN" altLang="en-US">
              <a:latin typeface="Calibri" pitchFamily="34" charset="0"/>
            </a:endParaRPr>
          </a:p>
        </p:txBody>
      </p:sp>
      <p:graphicFrame>
        <p:nvGraphicFramePr>
          <p:cNvPr id="11" name="Table 5"/>
          <p:cNvGraphicFramePr>
            <a:graphicFrameLocks noGrp="1"/>
          </p:cNvGraphicFramePr>
          <p:nvPr/>
        </p:nvGraphicFramePr>
        <p:xfrm>
          <a:off x="2511424" y="3832225"/>
          <a:ext cx="2971803" cy="146280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0601"/>
                <a:gridCol w="990601"/>
                <a:gridCol w="990601"/>
              </a:tblGrid>
              <a:tr h="146280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A</a:t>
                      </a:r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</a:t>
                      </a: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IN" sz="1800" dirty="0"/>
                    </a:p>
                  </a:txBody>
                  <a:tcPr marL="91451" marR="91451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584450" y="4494213"/>
            <a:ext cx="419100" cy="49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7"/>
          <p:cNvGraphicFramePr>
            <a:graphicFrameLocks noGrp="1"/>
          </p:cNvGraphicFramePr>
          <p:nvPr/>
        </p:nvGraphicFramePr>
        <p:xfrm>
          <a:off x="1033463" y="4987925"/>
          <a:ext cx="3103563" cy="146280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34521"/>
                <a:gridCol w="1034521"/>
                <a:gridCol w="1034521"/>
              </a:tblGrid>
              <a:tr h="146280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D)</a:t>
                      </a:r>
                    </a:p>
                  </a:txBody>
                  <a:tcPr marL="91420" marR="91420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B</a:t>
                      </a:r>
                    </a:p>
                  </a:txBody>
                  <a:tcPr marL="91420" marR="91420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0" marR="91420" marT="45601" marB="456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4851" name="Group 14"/>
          <p:cNvGrpSpPr>
            <a:grpSpLocks/>
          </p:cNvGrpSpPr>
          <p:nvPr/>
        </p:nvGrpSpPr>
        <p:grpSpPr bwMode="auto">
          <a:xfrm>
            <a:off x="6565902" y="1312864"/>
            <a:ext cx="1892300" cy="1663700"/>
            <a:chOff x="6658908" y="897863"/>
            <a:chExt cx="1403554" cy="1335818"/>
          </a:xfrm>
        </p:grpSpPr>
        <p:sp>
          <p:nvSpPr>
            <p:cNvPr id="16" name="Oval 15"/>
            <p:cNvSpPr/>
            <p:nvPr/>
          </p:nvSpPr>
          <p:spPr>
            <a:xfrm>
              <a:off x="7114592" y="897863"/>
              <a:ext cx="413294" cy="65006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591471" y="1647349"/>
              <a:ext cx="470991" cy="54554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6658908" y="1583617"/>
              <a:ext cx="413295" cy="65006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cxnSp>
          <p:nvCxnSpPr>
            <p:cNvPr id="19" name="Straight Arrow Connector 18"/>
            <p:cNvCxnSpPr>
              <a:cxnSpLocks/>
              <a:stCxn id="16" idx="3"/>
              <a:endCxn id="18" idx="7"/>
            </p:cNvCxnSpPr>
            <p:nvPr/>
          </p:nvCxnSpPr>
          <p:spPr>
            <a:xfrm flipH="1">
              <a:off x="7010974" y="1452329"/>
              <a:ext cx="163669" cy="22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stCxn id="16" idx="5"/>
              <a:endCxn id="17" idx="0"/>
            </p:cNvCxnSpPr>
            <p:nvPr/>
          </p:nvCxnSpPr>
          <p:spPr>
            <a:xfrm>
              <a:off x="7466658" y="1452329"/>
              <a:ext cx="360308" cy="19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52" name="Group 20"/>
          <p:cNvGrpSpPr>
            <a:grpSpLocks/>
          </p:cNvGrpSpPr>
          <p:nvPr/>
        </p:nvGrpSpPr>
        <p:grpSpPr bwMode="auto">
          <a:xfrm>
            <a:off x="9559925" y="1376363"/>
            <a:ext cx="2038350" cy="1739900"/>
            <a:chOff x="8660734" y="937315"/>
            <a:chExt cx="1770280" cy="1297134"/>
          </a:xfrm>
        </p:grpSpPr>
        <p:grpSp>
          <p:nvGrpSpPr>
            <p:cNvPr id="34865" name="Group 21"/>
            <p:cNvGrpSpPr>
              <a:grpSpLocks/>
            </p:cNvGrpSpPr>
            <p:nvPr/>
          </p:nvGrpSpPr>
          <p:grpSpPr bwMode="auto">
            <a:xfrm>
              <a:off x="8660734" y="937315"/>
              <a:ext cx="851649" cy="1297134"/>
              <a:chOff x="8660734" y="937315"/>
              <a:chExt cx="851649" cy="129713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9041261" y="937315"/>
                <a:ext cx="471523" cy="54441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A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660734" y="1690031"/>
                <a:ext cx="471523" cy="54441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B</a:t>
                </a:r>
              </a:p>
            </p:txBody>
          </p:sp>
          <p:cxnSp>
            <p:nvCxnSpPr>
              <p:cNvPr id="26" name="Straight Arrow Connector 25"/>
              <p:cNvCxnSpPr>
                <a:cxnSpLocks/>
                <a:stCxn id="24" idx="3"/>
                <a:endCxn id="25" idx="0"/>
              </p:cNvCxnSpPr>
              <p:nvPr/>
            </p:nvCxnSpPr>
            <p:spPr>
              <a:xfrm flipH="1">
                <a:off x="8896496" y="1402437"/>
                <a:ext cx="213701" cy="2875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866" name="TextBox 22"/>
            <p:cNvSpPr txBox="1">
              <a:spLocks noChangeArrowheads="1"/>
            </p:cNvSpPr>
            <p:nvPr/>
          </p:nvSpPr>
          <p:spPr bwMode="auto">
            <a:xfrm>
              <a:off x="9418064" y="1483527"/>
              <a:ext cx="1012950" cy="321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100" b="1">
                  <a:solidFill>
                    <a:srgbClr val="FF4266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STRICTLY BINARY TREE</a:t>
              </a:r>
              <a:endParaRPr lang="en-IN" altLang="en-US" sz="1100" b="1">
                <a:solidFill>
                  <a:srgbClr val="FF4266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</p:grpSp>
      <p:grpSp>
        <p:nvGrpSpPr>
          <p:cNvPr id="34853" name="Group 26"/>
          <p:cNvGrpSpPr>
            <a:grpSpLocks/>
          </p:cNvGrpSpPr>
          <p:nvPr/>
        </p:nvGrpSpPr>
        <p:grpSpPr bwMode="auto">
          <a:xfrm>
            <a:off x="6134100" y="4356101"/>
            <a:ext cx="2000251" cy="1827213"/>
            <a:chOff x="8387248" y="2489121"/>
            <a:chExt cx="1510914" cy="1826564"/>
          </a:xfrm>
        </p:grpSpPr>
        <p:sp>
          <p:nvSpPr>
            <p:cNvPr id="28" name="Oval 27"/>
            <p:cNvSpPr/>
            <p:nvPr/>
          </p:nvSpPr>
          <p:spPr>
            <a:xfrm>
              <a:off x="9426901" y="2489121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9016796" y="3073114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8726604" y="3771365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31" name="Straight Arrow Connector 30"/>
            <p:cNvCxnSpPr>
              <a:stCxn id="28" idx="3"/>
              <a:endCxn id="29" idx="7"/>
            </p:cNvCxnSpPr>
            <p:nvPr/>
          </p:nvCxnSpPr>
          <p:spPr>
            <a:xfrm flipH="1">
              <a:off x="9419706" y="2954094"/>
              <a:ext cx="76745" cy="198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9" idx="3"/>
              <a:endCxn id="30" idx="0"/>
            </p:cNvCxnSpPr>
            <p:nvPr/>
          </p:nvCxnSpPr>
          <p:spPr>
            <a:xfrm flipH="1">
              <a:off x="8961636" y="3538086"/>
              <a:ext cx="124710" cy="233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864" name="TextBox 32"/>
            <p:cNvSpPr txBox="1">
              <a:spLocks noChangeArrowheads="1"/>
            </p:cNvSpPr>
            <p:nvPr/>
          </p:nvSpPr>
          <p:spPr bwMode="auto">
            <a:xfrm>
              <a:off x="8387248" y="2582456"/>
              <a:ext cx="1012951" cy="432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100" b="1">
                  <a:solidFill>
                    <a:srgbClr val="FF4266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SKEWED BINARY TREE</a:t>
              </a:r>
              <a:endParaRPr lang="en-IN" altLang="en-US" sz="1100" b="1">
                <a:solidFill>
                  <a:srgbClr val="FF4266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9879014" y="4714875"/>
            <a:ext cx="471486" cy="5461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3600" y="220664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485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825D29-F2C2-41CB-9456-5D1BA144DF50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747E3F5-2531-47D5-8D52-8657600A2B1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751014" y="1282701"/>
            <a:ext cx="9847262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303133"/>
                </a:solidFill>
                <a:latin typeface="-apple-system"/>
              </a:rPr>
              <a:t>Benefits of Binary Trees</a:t>
            </a:r>
          </a:p>
          <a:p>
            <a:pPr eaLnBrk="1" hangingPunct="1"/>
            <a:endParaRPr lang="en-US" altLang="en-US" sz="2800" b="1">
              <a:solidFill>
                <a:srgbClr val="303133"/>
              </a:solidFill>
              <a:latin typeface="-apple-system"/>
            </a:endParaRP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An ideal way to store data in a hierarchical way.</a:t>
            </a: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Reflect structural relationships that exist in the given data set</a:t>
            </a: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Make insertion and deletion faster than list and Array pattern.</a:t>
            </a: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A flexible way of holding and moving data</a:t>
            </a: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Used to store as many nodes as possible</a:t>
            </a:r>
          </a:p>
          <a:p>
            <a:pPr eaLnBrk="1" hangingPunct="1">
              <a:buFont typeface="Calibri Light" pitchFamily="34" charset="0"/>
              <a:buAutoNum type="arabicPeriod"/>
            </a:pPr>
            <a:r>
              <a:rPr lang="en-US" altLang="en-US" sz="2800">
                <a:solidFill>
                  <a:srgbClr val="303133"/>
                </a:solidFill>
                <a:latin typeface="proxima_novaregular"/>
              </a:rPr>
              <a:t> Faster than linked lists and slower than arrays when we try to accessing elements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3600" y="220664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5845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3BE29F-B475-4E3C-9DFC-1D92EAA25D7F}" type="slidenum">
              <a:rPr lang="en-US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26E0253-7AE4-4C44-9DD1-0B6253BB547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6"/>
          <p:cNvSpPr txBox="1">
            <a:spLocks noChangeArrowheads="1"/>
          </p:cNvSpPr>
          <p:nvPr/>
        </p:nvSpPr>
        <p:spPr bwMode="auto">
          <a:xfrm>
            <a:off x="1751014" y="1282700"/>
            <a:ext cx="9847262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303133"/>
                </a:solidFill>
                <a:latin typeface="-apple-system"/>
              </a:rPr>
              <a:t>Benefits of Binary Trees</a:t>
            </a:r>
          </a:p>
          <a:p>
            <a:endParaRPr lang="en-US" altLang="en-US" sz="2800"/>
          </a:p>
          <a:p>
            <a:r>
              <a:rPr lang="en-US" altLang="en-US" sz="2800"/>
              <a:t>7. The search operation in a binary tree is faster as compared to other trees</a:t>
            </a:r>
          </a:p>
          <a:p>
            <a:r>
              <a:rPr lang="en-US" altLang="en-US" sz="2800"/>
              <a:t>8. Only two traversals are enough to provide the elements in sorted order</a:t>
            </a:r>
          </a:p>
          <a:p>
            <a:r>
              <a:rPr lang="en-US" altLang="en-US" sz="2800"/>
              <a:t>9. It is easy to pick up the maximum and minimum elements</a:t>
            </a:r>
          </a:p>
          <a:p>
            <a:r>
              <a:rPr lang="en-US" altLang="en-US" sz="2800"/>
              <a:t>10. Graph traversal also uses binary trees</a:t>
            </a:r>
          </a:p>
          <a:p>
            <a:r>
              <a:rPr lang="en-US" altLang="en-US" sz="2800"/>
              <a:t>11. Converting different postfix and prefix expressions are possible using binary trees</a:t>
            </a:r>
          </a:p>
          <a:p>
            <a:pPr eaLnBrk="1" hangingPunct="1"/>
            <a:endParaRPr lang="en-US" altLang="en-US" sz="2800" b="1">
              <a:solidFill>
                <a:srgbClr val="303133"/>
              </a:solidFill>
              <a:latin typeface="-apple-syste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3600" y="220664"/>
            <a:ext cx="503078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686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2F973FA-7D35-4935-92AF-31F844DD926B}" type="slidenum">
              <a:rPr lang="en-US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CD557C0-BFE5-4AE8-A0EE-A1106134752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4688" y="1550988"/>
            <a:ext cx="84486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389313" y="220664"/>
            <a:ext cx="58547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 - TYPES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7893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E9D7C6-E349-4FC4-A5F5-2D7B22CF1297}" type="slidenum">
              <a:rPr lang="en-US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D22E49-DB72-45C6-A8BA-4A7A3E4F1D2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>Special Binary Tree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838202" y="1446213"/>
            <a:ext cx="10515600" cy="4730750"/>
          </a:xfrm>
        </p:spPr>
        <p:txBody>
          <a:bodyPr/>
          <a:lstStyle/>
          <a:p>
            <a:pPr eaLnBrk="1" hangingPunct="1"/>
            <a:endParaRPr lang="en-IN" altLang="en-US" smtClean="0"/>
          </a:p>
          <a:p>
            <a:pPr eaLnBrk="1" hangingPunct="1"/>
            <a:endParaRPr lang="en-IN" altLang="en-US" smtClean="0"/>
          </a:p>
          <a:p>
            <a:pPr eaLnBrk="1" hangingPunct="1"/>
            <a:r>
              <a:rPr lang="en-IN" altLang="en-US" smtClean="0"/>
              <a:t>Skewed Tree</a:t>
            </a:r>
          </a:p>
          <a:p>
            <a:pPr lvl="1" eaLnBrk="1" hangingPunct="1"/>
            <a:r>
              <a:rPr lang="en-IN" altLang="en-US" smtClean="0"/>
              <a:t>Left Skewed</a:t>
            </a:r>
          </a:p>
          <a:p>
            <a:pPr lvl="1" eaLnBrk="1" hangingPunct="1"/>
            <a:r>
              <a:rPr lang="en-IN" altLang="en-US" smtClean="0"/>
              <a:t>Right Skewed</a:t>
            </a:r>
          </a:p>
          <a:p>
            <a:pPr eaLnBrk="1" hangingPunct="1"/>
            <a:r>
              <a:rPr lang="en-IN" altLang="en-US" smtClean="0"/>
              <a:t>Complete Binary Tree – all levels complete, except last with left nodes</a:t>
            </a:r>
          </a:p>
          <a:p>
            <a:pPr eaLnBrk="1" hangingPunct="1"/>
            <a:r>
              <a:rPr lang="en-IN" altLang="en-US" smtClean="0"/>
              <a:t>Full Binary Tree – complete at all levels (with 2 nodes)</a:t>
            </a:r>
          </a:p>
          <a:p>
            <a:pPr eaLnBrk="1" hangingPunct="1"/>
            <a:r>
              <a:rPr lang="en-IN" altLang="en-US" smtClean="0"/>
              <a:t>Perfect Binary tree – all leaves at the same level</a:t>
            </a:r>
          </a:p>
          <a:p>
            <a:pPr eaLnBrk="1" hangingPunct="1"/>
            <a:r>
              <a:rPr lang="en-IN" altLang="en-US" smtClean="0"/>
              <a:t>Rooted Binary Tree – only root is allowed to have degree 2 others &lt;2</a:t>
            </a: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3891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7E8E531-24FC-4964-A71E-880E73780C10}" type="slidenum">
              <a:rPr lang="es-ES" altLang="en-US" smtClean="0"/>
              <a:pPr/>
              <a:t>37</a:t>
            </a:fld>
            <a:endParaRPr lang="es-ES" altLang="en-US" smtClean="0"/>
          </a:p>
        </p:txBody>
      </p:sp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1CD044A-3472-4EC8-94F7-2F378763935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2" y="1138239"/>
            <a:ext cx="66675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89313" y="220664"/>
            <a:ext cx="58547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STRICTLY BINARY TREES</a:t>
            </a: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277814" y="5995988"/>
            <a:ext cx="116554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solidFill>
                  <a:srgbClr val="333333"/>
                </a:solidFill>
                <a:latin typeface="Open Sans"/>
              </a:rPr>
              <a:t>Strictly binary tree is also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Full Binary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Proper Binary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2-Tree</a:t>
            </a:r>
          </a:p>
          <a:p>
            <a:pPr eaLnBrk="1" hangingPunct="1"/>
            <a:r>
              <a:rPr lang="en-US" altLang="en-US" b="1">
                <a:solidFill>
                  <a:srgbClr val="333333"/>
                </a:solidFill>
                <a:latin typeface="Open Sans"/>
              </a:rPr>
              <a:t>A binary tree in which every node has either two or zero number of children is called Strictly Binary Tree</a:t>
            </a:r>
          </a:p>
          <a:p>
            <a:pPr eaLnBrk="1" hangingPunct="1"/>
            <a:endParaRPr lang="en-US" altLang="en-US" b="1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39942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29AA448-A93C-4E27-9FF0-11F36B3542BF}" type="slidenum">
              <a:rPr lang="en-US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2A3BFF-E62E-466B-9C5F-23C2EE48D07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89313" y="220664"/>
            <a:ext cx="58547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PERFECT BINARY TREES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3700" y="1714501"/>
            <a:ext cx="6324601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Box 5"/>
          <p:cNvSpPr txBox="1">
            <a:spLocks noChangeArrowheads="1"/>
          </p:cNvSpPr>
          <p:nvPr/>
        </p:nvSpPr>
        <p:spPr bwMode="auto">
          <a:xfrm>
            <a:off x="254000" y="5984876"/>
            <a:ext cx="116570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solidFill>
                  <a:srgbClr val="303133"/>
                </a:solidFill>
                <a:latin typeface="proxima_novaregular"/>
              </a:rPr>
              <a:t>Perfect binary trees are binary trees whose leaves are present at the same level and whose internal nodes carry two children. 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40966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6C6404-4690-44EC-9ED2-D4DCC8BE366B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C91132B-2F08-4903-8319-6B1B7752F1B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3"/>
          <p:cNvSpPr>
            <a:spLocks noChangeArrowheads="1"/>
          </p:cNvSpPr>
          <p:nvPr/>
        </p:nvSpPr>
        <p:spPr bwMode="auto">
          <a:xfrm>
            <a:off x="1698626" y="333376"/>
            <a:ext cx="3644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GB" altLang="en-US" sz="4000"/>
              <a:t>Data structures</a:t>
            </a:r>
            <a:endParaRPr lang="en-US" altLang="en-US" sz="4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124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5F32AB-56A0-4BD9-B0EB-FBF0798E10CA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BEBB45-3A53-4031-ADB7-6BF20F93760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126" name="Rectangle 13"/>
          <p:cNvSpPr>
            <a:spLocks noChangeArrowheads="1"/>
          </p:cNvSpPr>
          <p:nvPr/>
        </p:nvSpPr>
        <p:spPr bwMode="auto">
          <a:xfrm>
            <a:off x="1528763" y="1066800"/>
            <a:ext cx="947896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2800"/>
              <a:t>A data structure is a collection of data type ‘values’ which are stored and organized in such a way that it allows for efficient access and modification.</a:t>
            </a:r>
            <a:endParaRPr lang="en-US" altLang="en-US" sz="2800"/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9038" y="2638426"/>
            <a:ext cx="770890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775" y="134939"/>
            <a:ext cx="7043739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COMPLETE BINARY TREES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100012" y="5338763"/>
            <a:ext cx="1219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b="1">
                <a:solidFill>
                  <a:srgbClr val="333333"/>
                </a:solidFill>
                <a:latin typeface="Open Sans"/>
              </a:rPr>
              <a:t>A binary tree in which every internal node has exactly two children and all leaf nodes are at same level is called Complete Binary Tree.</a:t>
            </a:r>
          </a:p>
          <a:p>
            <a:pPr eaLnBrk="1" hangingPunct="1"/>
            <a:r>
              <a:rPr lang="en-IN" altLang="en-US">
                <a:solidFill>
                  <a:srgbClr val="333333"/>
                </a:solidFill>
                <a:latin typeface="Open Sans"/>
              </a:rPr>
              <a:t>A complete binary tree is a binary tree in which every level, except possibly the last, is completely filled, and all nodes are as far left as possible.</a:t>
            </a:r>
            <a:endParaRPr lang="en-US" altLang="en-US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 dirty="0"/>
          </a:p>
        </p:txBody>
      </p:sp>
      <p:sp>
        <p:nvSpPr>
          <p:cNvPr id="4198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BED4A9-2C20-47DC-8975-C899E9B27F62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9DD7E6-A58D-4EE0-9CD5-2C0828150B7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pic>
        <p:nvPicPr>
          <p:cNvPr id="4199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4" y="1789113"/>
            <a:ext cx="3048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9413" y="2022475"/>
            <a:ext cx="3371851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TextBox 10"/>
          <p:cNvSpPr txBox="1">
            <a:spLocks noChangeArrowheads="1"/>
          </p:cNvSpPr>
          <p:nvPr/>
        </p:nvSpPr>
        <p:spPr bwMode="auto">
          <a:xfrm>
            <a:off x="7132638" y="1504951"/>
            <a:ext cx="303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Complete Binary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19E34E7-7C7E-4BA4-9336-AD73E70DDF4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5C0778-A32E-4B4F-8C3E-D674A50F6C27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649" y="1406525"/>
            <a:ext cx="2427289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9"/>
          <p:cNvSpPr txBox="1">
            <a:spLocks noChangeArrowheads="1"/>
          </p:cNvSpPr>
          <p:nvPr/>
        </p:nvSpPr>
        <p:spPr bwMode="auto">
          <a:xfrm>
            <a:off x="1785938" y="254001"/>
            <a:ext cx="10406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b="1"/>
              <a:t>Complete Binary Tree (All nodes till the second last nodes are filled and all leaves are to the left side) </a:t>
            </a:r>
          </a:p>
        </p:txBody>
      </p:sp>
      <p:pic>
        <p:nvPicPr>
          <p:cNvPr id="430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7452" y="2711451"/>
            <a:ext cx="7434263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6" name="TextBox 7"/>
          <p:cNvSpPr txBox="1">
            <a:spLocks noChangeArrowheads="1"/>
          </p:cNvSpPr>
          <p:nvPr/>
        </p:nvSpPr>
        <p:spPr bwMode="auto">
          <a:xfrm>
            <a:off x="3460751" y="1982788"/>
            <a:ext cx="2659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>
                <a:solidFill>
                  <a:srgbClr val="333333"/>
                </a:solidFill>
                <a:latin typeface="Open Sans"/>
              </a:rPr>
              <a:t>except possibly the last</a:t>
            </a:r>
            <a:endParaRPr lang="en-US" altLang="en-US"/>
          </a:p>
        </p:txBody>
      </p:sp>
      <p:sp>
        <p:nvSpPr>
          <p:cNvPr id="43017" name="TextBox 8"/>
          <p:cNvSpPr txBox="1">
            <a:spLocks noChangeArrowheads="1"/>
          </p:cNvSpPr>
          <p:nvPr/>
        </p:nvSpPr>
        <p:spPr bwMode="auto">
          <a:xfrm>
            <a:off x="5905501" y="5497513"/>
            <a:ext cx="2659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>
                <a:solidFill>
                  <a:srgbClr val="333333"/>
                </a:solidFill>
                <a:latin typeface="Open Sans"/>
              </a:rPr>
              <a:t>except possibly the last</a:t>
            </a:r>
            <a:endParaRPr lang="en-US" altLang="en-US"/>
          </a:p>
        </p:txBody>
      </p:sp>
      <p:sp>
        <p:nvSpPr>
          <p:cNvPr id="43018" name="TextBox 9"/>
          <p:cNvSpPr txBox="1">
            <a:spLocks noChangeArrowheads="1"/>
          </p:cNvSpPr>
          <p:nvPr/>
        </p:nvSpPr>
        <p:spPr bwMode="auto">
          <a:xfrm>
            <a:off x="9158289" y="5430838"/>
            <a:ext cx="28135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/>
              <a:t>Because it is on right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208089" y="20639"/>
            <a:ext cx="9775826" cy="1325562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LEFT</a:t>
            </a:r>
            <a:r>
              <a:rPr lang="en-IN" altLang="en-US" smtClean="0"/>
              <a:t> </a:t>
            </a:r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SKEWED TREE</a:t>
            </a:r>
          </a:p>
        </p:txBody>
      </p:sp>
      <p:sp>
        <p:nvSpPr>
          <p:cNvPr id="348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96A152-6B93-4A6B-B77C-CCA1B4A3BF69}" type="slidenum">
              <a:rPr lang="es-ES" altLang="en-US" smtClean="0">
                <a:latin typeface="Arial" pitchFamily="34" charset="0"/>
              </a:rPr>
              <a:pPr/>
              <a:t>42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44037" name="Group 1"/>
          <p:cNvGrpSpPr>
            <a:grpSpLocks/>
          </p:cNvGrpSpPr>
          <p:nvPr/>
        </p:nvGrpSpPr>
        <p:grpSpPr bwMode="auto">
          <a:xfrm>
            <a:off x="2767014" y="1492251"/>
            <a:ext cx="3108325" cy="4583113"/>
            <a:chOff x="1989138" y="718765"/>
            <a:chExt cx="3108044" cy="4581898"/>
          </a:xfrm>
        </p:grpSpPr>
        <p:sp>
          <p:nvSpPr>
            <p:cNvPr id="12" name="Oval 11"/>
            <p:cNvSpPr/>
            <p:nvPr/>
          </p:nvSpPr>
          <p:spPr bwMode="auto">
            <a:xfrm>
              <a:off x="4182865" y="71876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268547" y="1939229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695511" y="314223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989138" y="438650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 bwMode="auto">
            <a:xfrm flipH="1">
              <a:off x="3951111" y="1471041"/>
              <a:ext cx="347631" cy="59198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  <a:endCxn id="14" idx="0"/>
            </p:cNvCxnSpPr>
            <p:nvPr/>
          </p:nvCxnSpPr>
          <p:spPr bwMode="auto">
            <a:xfrm flipH="1">
              <a:off x="3152670" y="2696266"/>
              <a:ext cx="333345" cy="44597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 bwMode="auto">
            <a:xfrm flipH="1">
              <a:off x="2400263" y="3856421"/>
              <a:ext cx="371441" cy="53008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F1988CE-DC7D-4C12-A55B-2B3427F3949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643063" y="160338"/>
            <a:ext cx="9775826" cy="1141412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RIGHT</a:t>
            </a:r>
            <a:r>
              <a:rPr lang="en-IN" altLang="en-US" smtClean="0"/>
              <a:t> </a:t>
            </a:r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SKEWED TREE</a:t>
            </a: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8CDF180-238E-4BB6-8C4A-2AB20238D7DE}" type="slidenum">
              <a:rPr lang="es-ES" altLang="en-US" smtClean="0">
                <a:latin typeface="Arial" pitchFamily="34" charset="0"/>
              </a:rPr>
              <a:pPr/>
              <a:t>43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45061" name="Group 1"/>
          <p:cNvGrpSpPr>
            <a:grpSpLocks/>
          </p:cNvGrpSpPr>
          <p:nvPr/>
        </p:nvGrpSpPr>
        <p:grpSpPr bwMode="auto">
          <a:xfrm>
            <a:off x="3838577" y="1168400"/>
            <a:ext cx="5619749" cy="4572000"/>
            <a:chOff x="2314575" y="1168400"/>
            <a:chExt cx="5619750" cy="4572000"/>
          </a:xfrm>
        </p:grpSpPr>
        <p:sp>
          <p:nvSpPr>
            <p:cNvPr id="12" name="Oval 11"/>
            <p:cNvSpPr/>
            <p:nvPr/>
          </p:nvSpPr>
          <p:spPr bwMode="auto">
            <a:xfrm>
              <a:off x="2314575" y="11684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441700" y="20828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635500" y="29972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795963" y="39116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D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019925" y="48260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0" name="Straight Connector 19"/>
            <p:cNvCxnSpPr>
              <a:stCxn id="12" idx="5"/>
              <a:endCxn id="13" idx="1"/>
            </p:cNvCxnSpPr>
            <p:nvPr/>
          </p:nvCxnSpPr>
          <p:spPr>
            <a:xfrm>
              <a:off x="3095625" y="1947863"/>
              <a:ext cx="479425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5"/>
              <a:endCxn id="14" idx="1"/>
            </p:cNvCxnSpPr>
            <p:nvPr/>
          </p:nvCxnSpPr>
          <p:spPr>
            <a:xfrm>
              <a:off x="4222750" y="2862263"/>
              <a:ext cx="546100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4" idx="5"/>
              <a:endCxn id="15" idx="1"/>
            </p:cNvCxnSpPr>
            <p:nvPr/>
          </p:nvCxnSpPr>
          <p:spPr>
            <a:xfrm>
              <a:off x="5416550" y="3776663"/>
              <a:ext cx="512763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5" idx="5"/>
              <a:endCxn id="26" idx="1"/>
            </p:cNvCxnSpPr>
            <p:nvPr/>
          </p:nvCxnSpPr>
          <p:spPr>
            <a:xfrm>
              <a:off x="6577013" y="4691063"/>
              <a:ext cx="577850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66E9EEE-4B50-4B4B-8BE6-EF8F81541FA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AC7730-A6D9-45C6-8B77-4691DF09001B}" type="slidenum">
              <a:rPr lang="es-ES" altLang="en-US" smtClean="0">
                <a:latin typeface="Arial" pitchFamily="34" charset="0"/>
              </a:rPr>
              <a:pPr/>
              <a:t>44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B95DDE-0B2C-4427-B4A0-ADB044F1699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3987" y="442914"/>
            <a:ext cx="9907588" cy="588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4C7EF49-3BE3-4B72-93C0-1CB9F2B14F58}" type="slidenum">
              <a:rPr lang="es-ES" altLang="en-US" smtClean="0">
                <a:latin typeface="Arial" pitchFamily="34" charset="0"/>
              </a:rPr>
              <a:pPr/>
              <a:t>45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C7DCB90-425F-486E-A6CC-300A3FB68BA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47109" name="Title 1"/>
          <p:cNvSpPr>
            <a:spLocks noGrp="1"/>
          </p:cNvSpPr>
          <p:nvPr>
            <p:ph type="title"/>
          </p:nvPr>
        </p:nvSpPr>
        <p:spPr>
          <a:xfrm>
            <a:off x="1643063" y="160338"/>
            <a:ext cx="9775826" cy="1141412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DEGENERATE BINARY TREE</a:t>
            </a:r>
          </a:p>
        </p:txBody>
      </p:sp>
      <p:sp>
        <p:nvSpPr>
          <p:cNvPr id="47110" name="TextBox 6"/>
          <p:cNvSpPr txBox="1">
            <a:spLocks noChangeArrowheads="1"/>
          </p:cNvSpPr>
          <p:nvPr/>
        </p:nvSpPr>
        <p:spPr bwMode="auto">
          <a:xfrm>
            <a:off x="976314" y="1508126"/>
            <a:ext cx="103552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/>
              <a:t>A binary tree is said to be a degenerate binary tree or pathological binary tree if every internal node has only a single child. </a:t>
            </a:r>
          </a:p>
          <a:p>
            <a:endParaRPr lang="en-US" altLang="en-US" sz="2400"/>
          </a:p>
          <a:p>
            <a:r>
              <a:rPr lang="en-US" altLang="en-US" sz="2400"/>
              <a:t>Such trees are similar to a linked list performance-wise. </a:t>
            </a:r>
          </a:p>
          <a:p>
            <a:r>
              <a:rPr lang="en-US" altLang="en-US" sz="2400"/>
              <a:t>V</a:t>
            </a:r>
          </a:p>
          <a:p>
            <a:r>
              <a:rPr lang="en-US" altLang="en-US" sz="2400"/>
              <a:t>Here is an example of a degenerate binary tree: </a:t>
            </a:r>
          </a:p>
        </p:txBody>
      </p:sp>
      <p:pic>
        <p:nvPicPr>
          <p:cNvPr id="47111" name="Picture 2" descr="degenarate binary 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7439" y="4229100"/>
            <a:ext cx="1247774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DFC3311-6947-428E-8413-A49491B3E332}" type="slidenum">
              <a:rPr lang="es-ES" altLang="en-US" smtClean="0">
                <a:latin typeface="Arial" pitchFamily="34" charset="0"/>
              </a:rPr>
              <a:pPr/>
              <a:t>46</a:t>
            </a:fld>
            <a:endParaRPr lang="es-ES" altLang="en-US" smtClean="0">
              <a:latin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724541-DF74-4822-9D16-A64D26C8443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48133" name="Title 1"/>
          <p:cNvSpPr>
            <a:spLocks noGrp="1"/>
          </p:cNvSpPr>
          <p:nvPr>
            <p:ph type="title"/>
          </p:nvPr>
        </p:nvSpPr>
        <p:spPr>
          <a:xfrm>
            <a:off x="1643063" y="160338"/>
            <a:ext cx="9775826" cy="1141412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BALANCED BINARY TREE</a:t>
            </a:r>
          </a:p>
        </p:txBody>
      </p:sp>
      <p:sp>
        <p:nvSpPr>
          <p:cNvPr id="48134" name="TextBox 6"/>
          <p:cNvSpPr txBox="1">
            <a:spLocks noChangeArrowheads="1"/>
          </p:cNvSpPr>
          <p:nvPr/>
        </p:nvSpPr>
        <p:spPr bwMode="auto">
          <a:xfrm>
            <a:off x="1038227" y="1162050"/>
            <a:ext cx="1035526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/>
              <a:t>A binary tree is said to be ‘balanced’ if the tree height is O(logN), where ‘N’ is the number of nodes.</a:t>
            </a:r>
          </a:p>
          <a:p>
            <a:endParaRPr lang="en-US" altLang="en-US" sz="2400"/>
          </a:p>
          <a:p>
            <a:r>
              <a:rPr lang="en-US" altLang="en-US" sz="2400"/>
              <a:t> In a balanced binary tree, the height of the left and the right subtrees of each node should vary by at most one.</a:t>
            </a:r>
          </a:p>
          <a:p>
            <a:endParaRPr lang="en-US" altLang="en-US" sz="2400"/>
          </a:p>
          <a:p>
            <a:r>
              <a:rPr lang="en-US" altLang="en-US" sz="2400"/>
              <a:t> An AVL Tree and a Red-Black Tree are some common examples of data structure that can generate a balanced binary search tree. </a:t>
            </a:r>
          </a:p>
          <a:p>
            <a:endParaRPr lang="en-US" altLang="en-US" sz="2400"/>
          </a:p>
          <a:p>
            <a:r>
              <a:rPr lang="en-US" altLang="en-US" sz="2400"/>
              <a:t>Here is an example of a balanced binary tree:</a:t>
            </a:r>
          </a:p>
        </p:txBody>
      </p:sp>
      <p:pic>
        <p:nvPicPr>
          <p:cNvPr id="48135" name="Picture 2" descr="types of binary tree - balanced binary 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0677" y="4583114"/>
            <a:ext cx="2332037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6326" y="107951"/>
            <a:ext cx="806291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3438" y="1095375"/>
            <a:ext cx="110871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No. of nodes possible at any level is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[2 power (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(2^i)</a:t>
            </a:r>
          </a:p>
        </p:txBody>
      </p:sp>
      <p:grpSp>
        <p:nvGrpSpPr>
          <p:cNvPr id="49156" name="Group 33"/>
          <p:cNvGrpSpPr>
            <a:grpSpLocks/>
          </p:cNvGrpSpPr>
          <p:nvPr/>
        </p:nvGrpSpPr>
        <p:grpSpPr bwMode="auto">
          <a:xfrm>
            <a:off x="1428750" y="2176463"/>
            <a:ext cx="7518400" cy="3168650"/>
            <a:chOff x="1476726" y="1826036"/>
            <a:chExt cx="9898008" cy="2647102"/>
          </a:xfrm>
        </p:grpSpPr>
        <p:sp>
          <p:nvSpPr>
            <p:cNvPr id="35" name="Oval 34"/>
            <p:cNvSpPr/>
            <p:nvPr/>
          </p:nvSpPr>
          <p:spPr>
            <a:xfrm>
              <a:off x="3223925" y="1826036"/>
              <a:ext cx="476509" cy="47212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20565" y="2234507"/>
              <a:ext cx="476509" cy="49334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595936" y="2267661"/>
              <a:ext cx="457700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1625113" y="3893587"/>
              <a:ext cx="459789" cy="45356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2703528" y="3310057"/>
              <a:ext cx="459789" cy="45223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3090168" y="2787533"/>
              <a:ext cx="457700" cy="45356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2245828" y="3893587"/>
              <a:ext cx="459789" cy="45356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>
              <a:off x="1982494" y="3311384"/>
              <a:ext cx="457700" cy="45356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>
              <a:off x="2400484" y="2768966"/>
              <a:ext cx="430530" cy="436321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44" name="Straight Arrow Connector 43"/>
            <p:cNvCxnSpPr>
              <a:cxnSpLocks/>
              <a:stCxn id="35" idx="3"/>
              <a:endCxn id="36" idx="7"/>
            </p:cNvCxnSpPr>
            <p:nvPr/>
          </p:nvCxnSpPr>
          <p:spPr>
            <a:xfrm flipH="1">
              <a:off x="3228105" y="2230528"/>
              <a:ext cx="66878" cy="7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  <a:stCxn id="35" idx="5"/>
              <a:endCxn id="37" idx="1"/>
            </p:cNvCxnSpPr>
            <p:nvPr/>
          </p:nvCxnSpPr>
          <p:spPr>
            <a:xfrm>
              <a:off x="3631466" y="2230528"/>
              <a:ext cx="31349" cy="104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cxnSpLocks/>
              <a:stCxn id="36" idx="3"/>
              <a:endCxn id="43" idx="7"/>
            </p:cNvCxnSpPr>
            <p:nvPr/>
          </p:nvCxnSpPr>
          <p:spPr>
            <a:xfrm flipH="1">
              <a:off x="2768316" y="2654913"/>
              <a:ext cx="121217" cy="177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3228105" y="2654913"/>
              <a:ext cx="91958" cy="132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2373316" y="3141630"/>
              <a:ext cx="89867" cy="234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cxnSpLocks/>
              <a:stCxn id="43" idx="5"/>
              <a:endCxn id="39" idx="0"/>
            </p:cNvCxnSpPr>
            <p:nvPr/>
          </p:nvCxnSpPr>
          <p:spPr>
            <a:xfrm>
              <a:off x="2768316" y="3141630"/>
              <a:ext cx="165107" cy="168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2" idx="3"/>
              <a:endCxn id="38" idx="0"/>
            </p:cNvCxnSpPr>
            <p:nvPr/>
          </p:nvCxnSpPr>
          <p:spPr>
            <a:xfrm flipH="1">
              <a:off x="1857097" y="3698635"/>
              <a:ext cx="192275" cy="194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2" idx="5"/>
              <a:endCxn id="41" idx="0"/>
            </p:cNvCxnSpPr>
            <p:nvPr/>
          </p:nvCxnSpPr>
          <p:spPr>
            <a:xfrm>
              <a:off x="2373316" y="3698635"/>
              <a:ext cx="102407" cy="194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V="1">
              <a:off x="1953235" y="2109844"/>
              <a:ext cx="7701470" cy="2917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 flipV="1">
              <a:off x="1953235" y="2531576"/>
              <a:ext cx="8140360" cy="19893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1953235" y="3011662"/>
              <a:ext cx="8738086" cy="1061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1857097" y="3479811"/>
              <a:ext cx="9222954" cy="1326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1476726" y="4203918"/>
              <a:ext cx="9898008" cy="3979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8340125" y="1849908"/>
              <a:ext cx="476509" cy="47212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7259621" y="2420175"/>
              <a:ext cx="476509" cy="492021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9422720" y="2400282"/>
              <a:ext cx="478599" cy="49334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6973297" y="2957287"/>
              <a:ext cx="432621" cy="4376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7685971" y="2961266"/>
              <a:ext cx="430530" cy="4376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918039" y="2969223"/>
              <a:ext cx="430530" cy="436321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9015180" y="2957287"/>
              <a:ext cx="432619" cy="4376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10302590" y="3461244"/>
              <a:ext cx="457699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9727853" y="3477159"/>
              <a:ext cx="459789" cy="45223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9224175" y="3474506"/>
              <a:ext cx="457699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8670337" y="3474506"/>
              <a:ext cx="457700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8141580" y="3483790"/>
              <a:ext cx="455609" cy="45488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2" name="Oval 71"/>
            <p:cNvSpPr/>
            <p:nvPr/>
          </p:nvSpPr>
          <p:spPr>
            <a:xfrm>
              <a:off x="7635812" y="3474506"/>
              <a:ext cx="459789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3" name="Oval 72"/>
            <p:cNvSpPr/>
            <p:nvPr/>
          </p:nvSpPr>
          <p:spPr>
            <a:xfrm>
              <a:off x="7140493" y="3483790"/>
              <a:ext cx="457700" cy="45488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4" name="Oval 73"/>
            <p:cNvSpPr/>
            <p:nvPr/>
          </p:nvSpPr>
          <p:spPr>
            <a:xfrm>
              <a:off x="6618005" y="3501030"/>
              <a:ext cx="457700" cy="45488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6544858" y="4149544"/>
              <a:ext cx="165105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870890" y="4149544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7167663" y="4161480"/>
              <a:ext cx="167196" cy="29839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7420547" y="4149544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7669252" y="4149544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7936765" y="4176068"/>
              <a:ext cx="165105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8206368" y="4162806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8459253" y="4140261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714227" y="4153523"/>
              <a:ext cx="165105" cy="29839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9008909" y="4152197"/>
              <a:ext cx="167196" cy="298395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293143" y="4164132"/>
              <a:ext cx="167196" cy="29707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6028" y="4124346"/>
              <a:ext cx="173465" cy="330225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828170" y="4124346"/>
              <a:ext cx="171376" cy="32757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10116583" y="4112411"/>
              <a:ext cx="171376" cy="3288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10411267" y="4096496"/>
              <a:ext cx="171376" cy="32757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10691321" y="4087212"/>
              <a:ext cx="171376" cy="3288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91" name="Straight Arrow Connector 90"/>
            <p:cNvCxnSpPr>
              <a:stCxn id="60" idx="2"/>
              <a:endCxn id="61" idx="7"/>
            </p:cNvCxnSpPr>
            <p:nvPr/>
          </p:nvCxnSpPr>
          <p:spPr>
            <a:xfrm flipH="1">
              <a:off x="7667161" y="2087298"/>
              <a:ext cx="672964" cy="40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0" idx="6"/>
              <a:endCxn id="62" idx="0"/>
            </p:cNvCxnSpPr>
            <p:nvPr/>
          </p:nvCxnSpPr>
          <p:spPr>
            <a:xfrm>
              <a:off x="8816634" y="2087298"/>
              <a:ext cx="846431" cy="312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1" idx="3"/>
              <a:endCxn id="63" idx="0"/>
            </p:cNvCxnSpPr>
            <p:nvPr/>
          </p:nvCxnSpPr>
          <p:spPr>
            <a:xfrm flipH="1">
              <a:off x="7190652" y="2840581"/>
              <a:ext cx="140027" cy="116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1" idx="5"/>
              <a:endCxn id="64" idx="0"/>
            </p:cNvCxnSpPr>
            <p:nvPr/>
          </p:nvCxnSpPr>
          <p:spPr>
            <a:xfrm>
              <a:off x="7667161" y="2840581"/>
              <a:ext cx="236165" cy="12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63" idx="3"/>
              <a:endCxn id="74" idx="0"/>
            </p:cNvCxnSpPr>
            <p:nvPr/>
          </p:nvCxnSpPr>
          <p:spPr>
            <a:xfrm flipH="1">
              <a:off x="6847900" y="3329951"/>
              <a:ext cx="190186" cy="171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63" idx="5"/>
              <a:endCxn id="73" idx="0"/>
            </p:cNvCxnSpPr>
            <p:nvPr/>
          </p:nvCxnSpPr>
          <p:spPr>
            <a:xfrm>
              <a:off x="7343219" y="3329951"/>
              <a:ext cx="27169" cy="15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4"/>
              <a:endCxn id="72" idx="1"/>
            </p:cNvCxnSpPr>
            <p:nvPr/>
          </p:nvCxnSpPr>
          <p:spPr>
            <a:xfrm flipH="1">
              <a:off x="7704780" y="3398913"/>
              <a:ext cx="198546" cy="141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64" idx="5"/>
              <a:endCxn id="71" idx="0"/>
            </p:cNvCxnSpPr>
            <p:nvPr/>
          </p:nvCxnSpPr>
          <p:spPr>
            <a:xfrm>
              <a:off x="8055892" y="3333929"/>
              <a:ext cx="313493" cy="149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66" idx="3"/>
              <a:endCxn id="70" idx="0"/>
            </p:cNvCxnSpPr>
            <p:nvPr/>
          </p:nvCxnSpPr>
          <p:spPr>
            <a:xfrm flipH="1">
              <a:off x="8900232" y="3331276"/>
              <a:ext cx="179736" cy="143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6" idx="5"/>
              <a:endCxn id="69" idx="0"/>
            </p:cNvCxnSpPr>
            <p:nvPr/>
          </p:nvCxnSpPr>
          <p:spPr>
            <a:xfrm>
              <a:off x="9383011" y="3331276"/>
              <a:ext cx="68968" cy="143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62" idx="3"/>
              <a:endCxn id="66" idx="0"/>
            </p:cNvCxnSpPr>
            <p:nvPr/>
          </p:nvCxnSpPr>
          <p:spPr>
            <a:xfrm flipH="1">
              <a:off x="9232535" y="2820689"/>
              <a:ext cx="261243" cy="136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5"/>
              <a:endCxn id="65" idx="0"/>
            </p:cNvCxnSpPr>
            <p:nvPr/>
          </p:nvCxnSpPr>
          <p:spPr>
            <a:xfrm>
              <a:off x="9832350" y="2820689"/>
              <a:ext cx="300953" cy="148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65" idx="3"/>
              <a:endCxn id="68" idx="0"/>
            </p:cNvCxnSpPr>
            <p:nvPr/>
          </p:nvCxnSpPr>
          <p:spPr>
            <a:xfrm flipH="1">
              <a:off x="9957747" y="3343213"/>
              <a:ext cx="22990" cy="133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65" idx="5"/>
              <a:endCxn id="67" idx="0"/>
            </p:cNvCxnSpPr>
            <p:nvPr/>
          </p:nvCxnSpPr>
          <p:spPr>
            <a:xfrm>
              <a:off x="10285870" y="3343213"/>
              <a:ext cx="246614" cy="11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74" idx="3"/>
              <a:endCxn id="75" idx="7"/>
            </p:cNvCxnSpPr>
            <p:nvPr/>
          </p:nvCxnSpPr>
          <p:spPr>
            <a:xfrm>
              <a:off x="6684884" y="3888282"/>
              <a:ext cx="0" cy="303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74" idx="5"/>
              <a:endCxn id="76" idx="7"/>
            </p:cNvCxnSpPr>
            <p:nvPr/>
          </p:nvCxnSpPr>
          <p:spPr>
            <a:xfrm>
              <a:off x="7008827" y="3888282"/>
              <a:ext cx="4180" cy="3050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73" idx="3"/>
              <a:endCxn id="77" idx="7"/>
            </p:cNvCxnSpPr>
            <p:nvPr/>
          </p:nvCxnSpPr>
          <p:spPr>
            <a:xfrm>
              <a:off x="7207372" y="3872367"/>
              <a:ext cx="102408" cy="332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73" idx="5"/>
              <a:endCxn id="78" idx="7"/>
            </p:cNvCxnSpPr>
            <p:nvPr/>
          </p:nvCxnSpPr>
          <p:spPr>
            <a:xfrm>
              <a:off x="7531315" y="3872367"/>
              <a:ext cx="29259" cy="319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72" idx="4"/>
              <a:endCxn id="79" idx="7"/>
            </p:cNvCxnSpPr>
            <p:nvPr/>
          </p:nvCxnSpPr>
          <p:spPr>
            <a:xfrm flipH="1">
              <a:off x="7811368" y="3929395"/>
              <a:ext cx="54339" cy="263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72" idx="5"/>
              <a:endCxn id="80" idx="7"/>
            </p:cNvCxnSpPr>
            <p:nvPr/>
          </p:nvCxnSpPr>
          <p:spPr>
            <a:xfrm>
              <a:off x="8028723" y="3863084"/>
              <a:ext cx="48068" cy="355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cxnSpLocks/>
              <a:stCxn id="71" idx="3"/>
              <a:endCxn id="81" idx="6"/>
            </p:cNvCxnSpPr>
            <p:nvPr/>
          </p:nvCxnSpPr>
          <p:spPr>
            <a:xfrm>
              <a:off x="8208459" y="3872367"/>
              <a:ext cx="165105" cy="438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71" idx="5"/>
              <a:endCxn id="82" idx="7"/>
            </p:cNvCxnSpPr>
            <p:nvPr/>
          </p:nvCxnSpPr>
          <p:spPr>
            <a:xfrm>
              <a:off x="8532401" y="3872367"/>
              <a:ext cx="71058" cy="311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70" idx="3"/>
              <a:endCxn id="83" idx="2"/>
            </p:cNvCxnSpPr>
            <p:nvPr/>
          </p:nvCxnSpPr>
          <p:spPr>
            <a:xfrm flipH="1">
              <a:off x="8714227" y="3863084"/>
              <a:ext cx="22989" cy="440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0" idx="4"/>
            </p:cNvCxnSpPr>
            <p:nvPr/>
          </p:nvCxnSpPr>
          <p:spPr>
            <a:xfrm>
              <a:off x="8900232" y="3929395"/>
              <a:ext cx="219446" cy="197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9" idx="3"/>
              <a:endCxn id="85" idx="1"/>
            </p:cNvCxnSpPr>
            <p:nvPr/>
          </p:nvCxnSpPr>
          <p:spPr>
            <a:xfrm>
              <a:off x="9291053" y="3863084"/>
              <a:ext cx="27169" cy="344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69" idx="5"/>
              <a:endCxn id="86" idx="7"/>
            </p:cNvCxnSpPr>
            <p:nvPr/>
          </p:nvCxnSpPr>
          <p:spPr>
            <a:xfrm>
              <a:off x="9614995" y="3863084"/>
              <a:ext cx="79418" cy="310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68" idx="3"/>
              <a:endCxn id="87" idx="0"/>
            </p:cNvCxnSpPr>
            <p:nvPr/>
          </p:nvCxnSpPr>
          <p:spPr>
            <a:xfrm>
              <a:off x="9796822" y="3864410"/>
              <a:ext cx="117037" cy="25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8" idx="5"/>
              <a:endCxn id="88" idx="0"/>
            </p:cNvCxnSpPr>
            <p:nvPr/>
          </p:nvCxnSpPr>
          <p:spPr>
            <a:xfrm>
              <a:off x="10120763" y="3864410"/>
              <a:ext cx="81509" cy="24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67" idx="4"/>
              <a:endCxn id="89" idx="1"/>
            </p:cNvCxnSpPr>
            <p:nvPr/>
          </p:nvCxnSpPr>
          <p:spPr>
            <a:xfrm flipH="1">
              <a:off x="10436347" y="3916133"/>
              <a:ext cx="96138" cy="228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7" idx="5"/>
              <a:endCxn id="90" idx="7"/>
            </p:cNvCxnSpPr>
            <p:nvPr/>
          </p:nvCxnSpPr>
          <p:spPr>
            <a:xfrm>
              <a:off x="10693410" y="3848496"/>
              <a:ext cx="144207" cy="286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49158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C2A7B5-D93B-4526-88B3-45AF9ED33C99}" type="slidenum">
              <a:rPr lang="en-US" altLang="en-US" smtClean="0"/>
              <a:pPr/>
              <a:t>47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6D816E2-185B-473B-8AC8-C296B7F3DF0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49160" name="TextBox 120"/>
          <p:cNvSpPr txBox="1">
            <a:spLocks noChangeArrowheads="1"/>
          </p:cNvSpPr>
          <p:nvPr/>
        </p:nvSpPr>
        <p:spPr bwMode="auto">
          <a:xfrm>
            <a:off x="9172577" y="2193926"/>
            <a:ext cx="2659063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Level 0 = 2^0 =1</a:t>
            </a:r>
          </a:p>
          <a:p>
            <a:endParaRPr lang="en-US" altLang="en-US"/>
          </a:p>
          <a:p>
            <a:r>
              <a:rPr lang="en-US" altLang="en-US"/>
              <a:t>Level 1 = 2^1 =2</a:t>
            </a:r>
          </a:p>
          <a:p>
            <a:endParaRPr lang="en-US" altLang="en-US"/>
          </a:p>
          <a:p>
            <a:r>
              <a:rPr lang="en-US" altLang="en-US"/>
              <a:t>Level 2 = 2 ^ 2 = 4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Level 3 = 2 ^ 3 = 8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Level 4 = 2 ^ 4 = 16</a:t>
            </a:r>
          </a:p>
        </p:txBody>
      </p:sp>
      <p:sp>
        <p:nvSpPr>
          <p:cNvPr id="49161" name="TextBox 121"/>
          <p:cNvSpPr txBox="1">
            <a:spLocks noChangeArrowheads="1"/>
          </p:cNvSpPr>
          <p:nvPr/>
        </p:nvSpPr>
        <p:spPr bwMode="auto">
          <a:xfrm>
            <a:off x="1377951" y="5683251"/>
            <a:ext cx="103965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/>
              <a:t>Note:  It is not maximum number of nodes possible in Binary Tree.  It is maximum no. of nodes at particular level only.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B3F61A9-4417-4AC4-A083-1BD03DC4B83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33F096-E0E7-4FE8-A220-B32BCE4BBEAB}" type="slidenum">
              <a:rPr lang="en-US" altLang="en-US" smtClean="0"/>
              <a:pPr/>
              <a:t>48</a:t>
            </a:fld>
            <a:endParaRPr lang="en-US" altLang="en-US" smtClean="0"/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1365250" y="773113"/>
            <a:ext cx="101981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 i="1"/>
              <a:t>The maximum number of nodes at level ‘l’ of a binary tree is 2</a:t>
            </a:r>
            <a:r>
              <a:rPr lang="en-US" altLang="en-US" b="1" i="1" baseline="30000"/>
              <a:t>l</a:t>
            </a:r>
            <a:r>
              <a:rPr lang="en-US" altLang="en-US"/>
              <a:t>. </a:t>
            </a:r>
          </a:p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Here level is the number of nodes on the path from the root to the node (including root and node). Level of the root is 0. </a:t>
            </a:r>
          </a:p>
          <a:p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For root, l = 0, number of nodes = 2</a:t>
            </a:r>
            <a:r>
              <a:rPr lang="en-US" altLang="en-US" baseline="30000"/>
              <a:t>0</a:t>
            </a:r>
            <a:r>
              <a:rPr lang="en-US" altLang="en-US"/>
              <a:t> = 1 </a:t>
            </a:r>
          </a:p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Assume that the maximum number of nodes on level ‘l’ is 2</a:t>
            </a:r>
            <a:r>
              <a:rPr lang="en-US" altLang="en-US" baseline="30000"/>
              <a:t>l</a:t>
            </a:r>
            <a:r>
              <a:rPr lang="en-US" altLang="en-US"/>
              <a:t> </a:t>
            </a:r>
          </a:p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Since in Binary tree every node has at most 2 children, next level would have twice nodes, i.e. 2 * 2</a:t>
            </a:r>
            <a:r>
              <a:rPr lang="en-US" altLang="en-US" baseline="30000"/>
              <a:t>l</a:t>
            </a:r>
            <a:r>
              <a:rPr lang="en-US" altLang="en-US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4425" y="450850"/>
            <a:ext cx="7721600" cy="584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1204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1ED3495-3220-4E0E-9730-A204911D87D6}" type="slidenum">
              <a:rPr lang="en-US" altLang="en-US" smtClean="0"/>
              <a:pPr/>
              <a:t>49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1920D1D-770C-4B1D-BC3A-2A43FB89695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14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2F1AAE-BFFB-49B7-B926-31C91DBFAB23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1BD8004-CF1E-41BD-9F52-ADF9AE9DA89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6149" name="Rectangle 13"/>
          <p:cNvSpPr>
            <a:spLocks noChangeArrowheads="1"/>
          </p:cNvSpPr>
          <p:nvPr/>
        </p:nvSpPr>
        <p:spPr bwMode="auto">
          <a:xfrm>
            <a:off x="1568452" y="441326"/>
            <a:ext cx="10239374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IN" altLang="en-US" sz="2800"/>
              <a:t>Linear Data Structure: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Data structure where data elements are arranged sequentially or linearly where the elements are attached to its previous and next adjacent in what is called a linear data structure.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In linear data structure, single level is involved.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Therefore, we can traverse all the elements in single run only. </a:t>
            </a:r>
          </a:p>
          <a:p>
            <a:pPr algn="just" eaLnBrk="1" hangingPunct="1"/>
            <a:r>
              <a:rPr lang="en-IN" altLang="en-US" sz="2800"/>
              <a:t>Linear data structures are easy to implement because computer memory is arranged in a linear way.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Its examples are array, stack, queue, linked list, etc.</a:t>
            </a:r>
            <a:endParaRPr lang="en-US" altLang="en-US"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4"/>
          <p:cNvSpPr txBox="1">
            <a:spLocks noChangeArrowheads="1"/>
          </p:cNvSpPr>
          <p:nvPr/>
        </p:nvSpPr>
        <p:spPr bwMode="auto">
          <a:xfrm>
            <a:off x="1085850" y="1149350"/>
            <a:ext cx="10240964" cy="60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2. Maximum No. of Nodes at height h is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N =</a:t>
            </a:r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((2^(h+1)) -1)</a:t>
            </a:r>
          </a:p>
        </p:txBody>
      </p:sp>
      <p:sp>
        <p:nvSpPr>
          <p:cNvPr id="52227" name="TextBox 8"/>
          <p:cNvSpPr txBox="1">
            <a:spLocks noChangeArrowheads="1"/>
          </p:cNvSpPr>
          <p:nvPr/>
        </p:nvSpPr>
        <p:spPr bwMode="auto">
          <a:xfrm>
            <a:off x="2155827" y="2428876"/>
            <a:ext cx="453072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= 0 + 1 + 2 + 3 + 4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 = 2^0 + 2^1 + 2^2 + 2^3 + 2^4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= 1 + 2 + 4 + 8 + 16     (Geometric Progression Series)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Eg.   HEIGHT = LEVEL </a:t>
            </a: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                       WHERE H = 4</a:t>
            </a: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(2^(4 + 1)) – 1 =  31 NODES</a:t>
            </a:r>
          </a:p>
        </p:txBody>
      </p:sp>
      <p:pic>
        <p:nvPicPr>
          <p:cNvPr id="52228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8890" y="2098675"/>
            <a:ext cx="5210174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2231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9903E80-6436-480E-A60A-9FEAABF85AAB}" type="slidenum">
              <a:rPr lang="en-US" altLang="en-US" smtClean="0"/>
              <a:pPr/>
              <a:t>50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5D3E991-2BD8-4CF2-BBF0-1BBFBF57299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4838" y="5851525"/>
            <a:ext cx="110855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Remember - Property 1: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No. of nodes possible at any level is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[2 power (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(2^i)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8"/>
          <p:cNvSpPr txBox="1">
            <a:spLocks noChangeArrowheads="1"/>
          </p:cNvSpPr>
          <p:nvPr/>
        </p:nvSpPr>
        <p:spPr bwMode="auto">
          <a:xfrm>
            <a:off x="2155827" y="2428875"/>
            <a:ext cx="45307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= 0 + 1 + 2 + 3 + 4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 = 2^0 + 2^1 + 2^2 + 2^3 + 2^4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= 1 + 2 + 4 + 8 + 16     (GP SERIES)</a:t>
            </a:r>
          </a:p>
          <a:p>
            <a:pPr algn="ctr"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EX. HEIGHT = LEVEL </a:t>
            </a: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                       WHERE H = 4</a:t>
            </a: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000">
                <a:latin typeface="Times New Roman" pitchFamily="18" charset="0"/>
                <a:cs typeface="Times New Roman" pitchFamily="18" charset="0"/>
              </a:rPr>
              <a:t>(2^(4 + 1)) – 1 =  31 NODES</a:t>
            </a:r>
          </a:p>
        </p:txBody>
      </p:sp>
      <p:pic>
        <p:nvPicPr>
          <p:cNvPr id="53251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8890" y="2098675"/>
            <a:ext cx="5210174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325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755FB-847C-492E-8D87-1DBB7F974CA7}" type="slidenum">
              <a:rPr lang="en-US" altLang="en-US" smtClean="0"/>
              <a:pPr/>
              <a:t>51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0C4320E-5435-45A3-9122-DF82D9F2A77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1063625" y="652463"/>
            <a:ext cx="10240964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 i="1"/>
              <a:t>The</a:t>
            </a:r>
            <a:r>
              <a:rPr lang="en-US" altLang="en-US" sz="2400"/>
              <a:t> </a:t>
            </a:r>
            <a:r>
              <a:rPr lang="en-US" altLang="en-US" sz="2400" b="1" i="1"/>
              <a:t>Maximum number of nodes in a binary tree of height ‘h’ is 2</a:t>
            </a:r>
            <a:r>
              <a:rPr lang="en-US" altLang="en-US" sz="2400" b="1" i="1" baseline="30000"/>
              <a:t>h</a:t>
            </a:r>
            <a:r>
              <a:rPr lang="en-US" altLang="en-US" sz="2400" b="1" i="1"/>
              <a:t> – 1</a:t>
            </a:r>
            <a:r>
              <a:rPr lang="en-US" altLang="en-US" sz="2400"/>
              <a:t>. </a:t>
            </a:r>
            <a:br>
              <a:rPr lang="en-US" altLang="en-US" sz="2400"/>
            </a:br>
            <a:r>
              <a:rPr lang="en-US" altLang="en-US" sz="2400"/>
              <a:t>Here the height of a tree is the maximum number of nodes on the root to leaf path. 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Height of a tree with a single node is considered as 1. </a:t>
            </a:r>
          </a:p>
          <a:p>
            <a:pPr eaLnBrk="1" hangingPunct="1"/>
            <a:r>
              <a:rPr lang="en-US" altLang="en-US" sz="2400"/>
              <a:t/>
            </a:r>
            <a:br>
              <a:rPr lang="en-US" altLang="en-US" sz="2400"/>
            </a:br>
            <a:r>
              <a:rPr lang="en-US" altLang="en-US" sz="2400"/>
              <a:t>This result can be derived from point 2 above. A tree has maximum nodes if all levels have maximum nodes. 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So maximum number of nodes in a binary tree of height h is 1 + 2 + 4 + .. + 2</a:t>
            </a:r>
            <a:r>
              <a:rPr lang="en-US" altLang="en-US" sz="2400" baseline="30000"/>
              <a:t>h</a:t>
            </a:r>
            <a:r>
              <a:rPr lang="en-US" altLang="en-US" sz="2400"/>
              <a:t>. This is a simple geometric series with h terms and sum of this series is 2</a:t>
            </a:r>
            <a:r>
              <a:rPr lang="en-US" altLang="en-US" sz="2400" baseline="30000"/>
              <a:t>h</a:t>
            </a:r>
            <a:r>
              <a:rPr lang="en-US" altLang="en-US" sz="2400"/>
              <a:t>– 1. </a:t>
            </a:r>
            <a:br>
              <a:rPr lang="en-US" altLang="en-US" sz="2400"/>
            </a:br>
            <a:endParaRPr lang="en-US" altLang="en-US" sz="2400"/>
          </a:p>
          <a:p>
            <a:pPr eaLnBrk="1" hangingPunct="1"/>
            <a:r>
              <a:rPr lang="en-US" altLang="en-US" sz="2400"/>
              <a:t>In some books, the height of the root is considered as 0. In this convention, the above formula becomes 2</a:t>
            </a:r>
            <a:r>
              <a:rPr lang="en-US" altLang="en-US" sz="2400" baseline="30000"/>
              <a:t>h+1</a:t>
            </a:r>
            <a:r>
              <a:rPr lang="en-US" altLang="en-US" sz="2400"/>
              <a:t> – 1 </a:t>
            </a:r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427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62B3D5E-2794-4B8A-8683-459B48FAEC08}" type="slidenum">
              <a:rPr lang="en-US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B35BBEF-3822-4293-B6C1-51BE92BC634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1154114" y="1008064"/>
            <a:ext cx="10350500" cy="60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3. MINIMUM NO. OF NODES AT HEIGHT H IS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N = H + 1</a:t>
            </a:r>
          </a:p>
        </p:txBody>
      </p:sp>
      <p:sp>
        <p:nvSpPr>
          <p:cNvPr id="55299" name="TextBox 8"/>
          <p:cNvSpPr txBox="1">
            <a:spLocks noChangeArrowheads="1"/>
          </p:cNvSpPr>
          <p:nvPr/>
        </p:nvSpPr>
        <p:spPr bwMode="auto">
          <a:xfrm>
            <a:off x="2185987" y="1851026"/>
            <a:ext cx="3001963" cy="46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2400" b="1">
                <a:latin typeface="Times New Roman" pitchFamily="18" charset="0"/>
                <a:cs typeface="Times New Roman" pitchFamily="18" charset="0"/>
              </a:rPr>
              <a:t>Height = Level</a:t>
            </a:r>
          </a:p>
        </p:txBody>
      </p:sp>
      <p:sp>
        <p:nvSpPr>
          <p:cNvPr id="55300" name="TextBox 10"/>
          <p:cNvSpPr txBox="1">
            <a:spLocks noChangeArrowheads="1"/>
          </p:cNvSpPr>
          <p:nvPr/>
        </p:nvSpPr>
        <p:spPr bwMode="auto">
          <a:xfrm>
            <a:off x="1320801" y="2484438"/>
            <a:ext cx="4502149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Ex. 1 : Level = 0 then h = 0</a:t>
            </a: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Ans : 1</a:t>
            </a:r>
          </a:p>
          <a:p>
            <a:pPr eaLnBrk="1" hangingPunct="1"/>
            <a:endParaRPr lang="en-IN" altLang="en-US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Ex. 2 : Level = 1 then h =1</a:t>
            </a: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Ans: 2</a:t>
            </a:r>
          </a:p>
          <a:p>
            <a:pPr eaLnBrk="1" hangingPunct="1"/>
            <a:endParaRPr lang="en-IN" altLang="en-US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Ex. 3 : Level = 2 then h = 2</a:t>
            </a: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Ans: 3</a:t>
            </a:r>
          </a:p>
          <a:p>
            <a:pPr eaLnBrk="1" hangingPunct="1"/>
            <a:endParaRPr lang="en-IN" altLang="en-US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Ex. 4 : Level = 3 then h = 3</a:t>
            </a:r>
          </a:p>
          <a:p>
            <a:pPr eaLnBrk="1" hangingPunct="1"/>
            <a:r>
              <a:rPr lang="en-IN" altLang="en-US" sz="2400">
                <a:latin typeface="Times New Roman" pitchFamily="18" charset="0"/>
                <a:cs typeface="Times New Roman" pitchFamily="18" charset="0"/>
              </a:rPr>
              <a:t>Ans: 4</a:t>
            </a:r>
          </a:p>
        </p:txBody>
      </p:sp>
      <p:grpSp>
        <p:nvGrpSpPr>
          <p:cNvPr id="55301" name="Group 11"/>
          <p:cNvGrpSpPr>
            <a:grpSpLocks/>
          </p:cNvGrpSpPr>
          <p:nvPr/>
        </p:nvGrpSpPr>
        <p:grpSpPr bwMode="auto">
          <a:xfrm>
            <a:off x="6310313" y="1828801"/>
            <a:ext cx="5194300" cy="4519613"/>
            <a:chOff x="6689766" y="1087999"/>
            <a:chExt cx="3279857" cy="3989687"/>
          </a:xfrm>
        </p:grpSpPr>
        <p:sp>
          <p:nvSpPr>
            <p:cNvPr id="13" name="Oval 12"/>
            <p:cNvSpPr/>
            <p:nvPr/>
          </p:nvSpPr>
          <p:spPr>
            <a:xfrm>
              <a:off x="7036597" y="1087999"/>
              <a:ext cx="402965" cy="598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9037390" y="1109020"/>
              <a:ext cx="402965" cy="59838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8707599" y="1627525"/>
              <a:ext cx="402965" cy="59838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7463620" y="2615487"/>
              <a:ext cx="402965" cy="59838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7103757" y="3279734"/>
              <a:ext cx="403968" cy="59838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6778979" y="3976213"/>
              <a:ext cx="442059" cy="46245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9" name="Straight Arrow Connector 18"/>
            <p:cNvCxnSpPr>
              <a:cxnSpLocks/>
              <a:endCxn id="15" idx="7"/>
            </p:cNvCxnSpPr>
            <p:nvPr/>
          </p:nvCxnSpPr>
          <p:spPr>
            <a:xfrm flipH="1">
              <a:off x="9051423" y="1620518"/>
              <a:ext cx="45108" cy="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stCxn id="16" idx="3"/>
            </p:cNvCxnSpPr>
            <p:nvPr/>
          </p:nvCxnSpPr>
          <p:spPr>
            <a:xfrm flipH="1">
              <a:off x="7456603" y="3126986"/>
              <a:ext cx="66158" cy="271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17" idx="3"/>
            </p:cNvCxnSpPr>
            <p:nvPr/>
          </p:nvCxnSpPr>
          <p:spPr>
            <a:xfrm flipH="1">
              <a:off x="6999508" y="3791233"/>
              <a:ext cx="163392" cy="184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9178728" y="2651922"/>
              <a:ext cx="402965" cy="58296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8901063" y="3209666"/>
              <a:ext cx="402965" cy="58437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>
              <a:off x="8587311" y="3945383"/>
              <a:ext cx="442059" cy="4512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8408884" y="4626446"/>
              <a:ext cx="442059" cy="4512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6" name="Straight Arrow Connector 25"/>
            <p:cNvCxnSpPr>
              <a:cxnSpLocks/>
              <a:endCxn id="23" idx="0"/>
            </p:cNvCxnSpPr>
            <p:nvPr/>
          </p:nvCxnSpPr>
          <p:spPr>
            <a:xfrm flipH="1">
              <a:off x="9102546" y="3149408"/>
              <a:ext cx="135324" cy="60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>
              <a:off x="8808842" y="3708552"/>
              <a:ext cx="151362" cy="23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cxnSpLocks/>
            </p:cNvCxnSpPr>
            <p:nvPr/>
          </p:nvCxnSpPr>
          <p:spPr>
            <a:xfrm flipH="1">
              <a:off x="8630415" y="4330758"/>
              <a:ext cx="22053" cy="295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6906285" y="1441143"/>
              <a:ext cx="276863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 flipV="1">
              <a:off x="6919316" y="2881746"/>
              <a:ext cx="3050307" cy="14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6876213" y="3496946"/>
              <a:ext cx="308238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6689766" y="4225656"/>
              <a:ext cx="327985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6777977" y="4948760"/>
              <a:ext cx="30944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327" name="TextBox 33"/>
            <p:cNvSpPr txBox="1">
              <a:spLocks noChangeArrowheads="1"/>
            </p:cNvSpPr>
            <p:nvPr/>
          </p:nvSpPr>
          <p:spPr bwMode="auto">
            <a:xfrm>
              <a:off x="7604441" y="1152699"/>
              <a:ext cx="1090428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0</a:t>
              </a:r>
            </a:p>
          </p:txBody>
        </p:sp>
        <p:sp>
          <p:nvSpPr>
            <p:cNvPr id="55328" name="TextBox 34"/>
            <p:cNvSpPr txBox="1">
              <a:spLocks noChangeArrowheads="1"/>
            </p:cNvSpPr>
            <p:nvPr/>
          </p:nvSpPr>
          <p:spPr bwMode="auto">
            <a:xfrm>
              <a:off x="7730109" y="1598141"/>
              <a:ext cx="1090428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1</a:t>
              </a:r>
            </a:p>
          </p:txBody>
        </p:sp>
        <p:sp>
          <p:nvSpPr>
            <p:cNvPr id="55329" name="TextBox 35"/>
            <p:cNvSpPr txBox="1">
              <a:spLocks noChangeArrowheads="1"/>
            </p:cNvSpPr>
            <p:nvPr/>
          </p:nvSpPr>
          <p:spPr bwMode="auto">
            <a:xfrm>
              <a:off x="7967784" y="2549953"/>
              <a:ext cx="1090428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0</a:t>
              </a:r>
            </a:p>
          </p:txBody>
        </p:sp>
        <p:sp>
          <p:nvSpPr>
            <p:cNvPr id="55330" name="TextBox 36"/>
            <p:cNvSpPr txBox="1">
              <a:spLocks noChangeArrowheads="1"/>
            </p:cNvSpPr>
            <p:nvPr/>
          </p:nvSpPr>
          <p:spPr bwMode="auto">
            <a:xfrm>
              <a:off x="7591787" y="3195738"/>
              <a:ext cx="1196553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1</a:t>
              </a:r>
            </a:p>
          </p:txBody>
        </p:sp>
        <p:sp>
          <p:nvSpPr>
            <p:cNvPr id="55331" name="TextBox 37"/>
            <p:cNvSpPr txBox="1">
              <a:spLocks noChangeArrowheads="1"/>
            </p:cNvSpPr>
            <p:nvPr/>
          </p:nvSpPr>
          <p:spPr bwMode="auto">
            <a:xfrm>
              <a:off x="7327313" y="3978549"/>
              <a:ext cx="1196553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2</a:t>
              </a:r>
            </a:p>
          </p:txBody>
        </p:sp>
        <p:sp>
          <p:nvSpPr>
            <p:cNvPr id="55332" name="TextBox 38"/>
            <p:cNvSpPr txBox="1">
              <a:spLocks noChangeArrowheads="1"/>
            </p:cNvSpPr>
            <p:nvPr/>
          </p:nvSpPr>
          <p:spPr bwMode="auto">
            <a:xfrm>
              <a:off x="7229697" y="4660978"/>
              <a:ext cx="1196553" cy="244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sz="1200" b="1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LEVEL 3</a:t>
              </a: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7009532" y="1930220"/>
              <a:ext cx="276863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530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9C22AA-509D-40E9-B04F-1CEDF15C5D7F}" type="slidenum">
              <a:rPr lang="en-US" altLang="en-US" smtClean="0"/>
              <a:pPr/>
              <a:t>53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77DBB8-268D-4618-BB6A-8F3727B18F9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"/>
          <p:cNvSpPr txBox="1">
            <a:spLocks noChangeArrowheads="1"/>
          </p:cNvSpPr>
          <p:nvPr/>
        </p:nvSpPr>
        <p:spPr bwMode="auto">
          <a:xfrm>
            <a:off x="1050926" y="1130300"/>
            <a:ext cx="10750549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4. Maximum Height of N nodes:</a:t>
            </a:r>
          </a:p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  [ (Min. No. of Nodes in Height H) (N = h + 1) ]is 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H = N – 1</a:t>
            </a: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6323" name="Group 35"/>
          <p:cNvGrpSpPr>
            <a:grpSpLocks/>
          </p:cNvGrpSpPr>
          <p:nvPr/>
        </p:nvGrpSpPr>
        <p:grpSpPr bwMode="auto">
          <a:xfrm>
            <a:off x="3965576" y="2700339"/>
            <a:ext cx="6540500" cy="3722687"/>
            <a:chOff x="1376624" y="2845049"/>
            <a:chExt cx="4551903" cy="3607313"/>
          </a:xfrm>
        </p:grpSpPr>
        <p:grpSp>
          <p:nvGrpSpPr>
            <p:cNvPr id="56330" name="Group 9"/>
            <p:cNvGrpSpPr>
              <a:grpSpLocks/>
            </p:cNvGrpSpPr>
            <p:nvPr/>
          </p:nvGrpSpPr>
          <p:grpSpPr bwMode="auto">
            <a:xfrm>
              <a:off x="1376624" y="2845049"/>
              <a:ext cx="4551903" cy="3607313"/>
              <a:chOff x="2051090" y="2845049"/>
              <a:chExt cx="2858261" cy="2721213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550983" y="2845049"/>
                <a:ext cx="497421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51976" y="3352157"/>
                <a:ext cx="496727" cy="51407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946031" y="3887117"/>
                <a:ext cx="497421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297372" y="5052191"/>
                <a:ext cx="496727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607480" y="4438322"/>
                <a:ext cx="496727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cxnSp>
            <p:nvCxnSpPr>
              <p:cNvPr id="16" name="Straight Arrow Connector 15"/>
              <p:cNvCxnSpPr>
                <a:stCxn id="11" idx="3"/>
                <a:endCxn id="12" idx="0"/>
              </p:cNvCxnSpPr>
              <p:nvPr/>
            </p:nvCxnSpPr>
            <p:spPr>
              <a:xfrm flipH="1">
                <a:off x="3500340" y="3283692"/>
                <a:ext cx="123488" cy="68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2" idx="3"/>
                <a:endCxn id="13" idx="0"/>
              </p:cNvCxnSpPr>
              <p:nvPr/>
            </p:nvCxnSpPr>
            <p:spPr>
              <a:xfrm flipH="1">
                <a:off x="3195088" y="3790801"/>
                <a:ext cx="129732" cy="96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3" idx="3"/>
                <a:endCxn id="15" idx="0"/>
              </p:cNvCxnSpPr>
              <p:nvPr/>
            </p:nvCxnSpPr>
            <p:spPr>
              <a:xfrm flipH="1">
                <a:off x="2855843" y="4325760"/>
                <a:ext cx="163032" cy="1125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5" idx="3"/>
                <a:endCxn id="14" idx="0"/>
              </p:cNvCxnSpPr>
              <p:nvPr/>
            </p:nvCxnSpPr>
            <p:spPr>
              <a:xfrm flipH="1">
                <a:off x="2545736" y="4876965"/>
                <a:ext cx="134588" cy="175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>
                <a:off x="2882206" y="3127034"/>
                <a:ext cx="1932101" cy="2204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855843" y="3608613"/>
                <a:ext cx="2053508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2384091" y="4724949"/>
                <a:ext cx="1931407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2051090" y="5261069"/>
                <a:ext cx="1931407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>
                <a:off x="2782999" y="4246851"/>
                <a:ext cx="1932101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6331" name="TextBox 24"/>
            <p:cNvSpPr txBox="1">
              <a:spLocks noChangeArrowheads="1"/>
            </p:cNvSpPr>
            <p:nvPr/>
          </p:nvSpPr>
          <p:spPr bwMode="auto">
            <a:xfrm>
              <a:off x="4853354" y="2903974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0</a:t>
              </a:r>
            </a:p>
          </p:txBody>
        </p:sp>
        <p:sp>
          <p:nvSpPr>
            <p:cNvPr id="56332" name="TextBox 26"/>
            <p:cNvSpPr txBox="1">
              <a:spLocks noChangeArrowheads="1"/>
            </p:cNvSpPr>
            <p:nvPr/>
          </p:nvSpPr>
          <p:spPr bwMode="auto">
            <a:xfrm>
              <a:off x="4622864" y="3528479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1</a:t>
              </a:r>
            </a:p>
          </p:txBody>
        </p:sp>
        <p:sp>
          <p:nvSpPr>
            <p:cNvPr id="56333" name="TextBox 28"/>
            <p:cNvSpPr txBox="1">
              <a:spLocks noChangeArrowheads="1"/>
            </p:cNvSpPr>
            <p:nvPr/>
          </p:nvSpPr>
          <p:spPr bwMode="auto">
            <a:xfrm>
              <a:off x="4238668" y="4335151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2</a:t>
              </a:r>
            </a:p>
          </p:txBody>
        </p:sp>
        <p:sp>
          <p:nvSpPr>
            <p:cNvPr id="56334" name="TextBox 30"/>
            <p:cNvSpPr txBox="1">
              <a:spLocks noChangeArrowheads="1"/>
            </p:cNvSpPr>
            <p:nvPr/>
          </p:nvSpPr>
          <p:spPr bwMode="auto">
            <a:xfrm>
              <a:off x="3831107" y="5025819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3</a:t>
              </a:r>
            </a:p>
          </p:txBody>
        </p:sp>
        <p:sp>
          <p:nvSpPr>
            <p:cNvPr id="56335" name="TextBox 32"/>
            <p:cNvSpPr txBox="1">
              <a:spLocks noChangeArrowheads="1"/>
            </p:cNvSpPr>
            <p:nvPr/>
          </p:nvSpPr>
          <p:spPr bwMode="auto">
            <a:xfrm>
              <a:off x="3391243" y="5692997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56325" name="TextBox 29"/>
          <p:cNvSpPr txBox="1">
            <a:spLocks noChangeArrowheads="1"/>
          </p:cNvSpPr>
          <p:nvPr/>
        </p:nvSpPr>
        <p:spPr bwMode="auto">
          <a:xfrm>
            <a:off x="1235076" y="3136900"/>
            <a:ext cx="3992564" cy="60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Ex., N = 5 then H = 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632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170A34-9C78-4AC8-A92A-A6275A035CAA}" type="slidenum">
              <a:rPr lang="en-US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A3ED66F-E3A8-4C07-A81E-E2EED682251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56329" name="TextBox 28"/>
          <p:cNvSpPr txBox="1">
            <a:spLocks noChangeArrowheads="1"/>
          </p:cNvSpPr>
          <p:nvPr/>
        </p:nvSpPr>
        <p:spPr bwMode="auto">
          <a:xfrm>
            <a:off x="477838" y="4192588"/>
            <a:ext cx="26876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Don’t Confuse with Max. No. of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6"/>
          <p:cNvSpPr txBox="1">
            <a:spLocks noChangeArrowheads="1"/>
          </p:cNvSpPr>
          <p:nvPr/>
        </p:nvSpPr>
        <p:spPr bwMode="auto">
          <a:xfrm>
            <a:off x="1506538" y="1314450"/>
            <a:ext cx="992505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5. Number of edges possible at n elements :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E = N - 1</a:t>
            </a:r>
          </a:p>
          <a:p>
            <a:pPr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lvl="2"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Ex., N = 5 Then E = 4</a:t>
            </a: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7347" name="Group 7"/>
          <p:cNvGrpSpPr>
            <a:grpSpLocks/>
          </p:cNvGrpSpPr>
          <p:nvPr/>
        </p:nvGrpSpPr>
        <p:grpSpPr bwMode="auto">
          <a:xfrm>
            <a:off x="4752976" y="2870200"/>
            <a:ext cx="3903662" cy="2541588"/>
            <a:chOff x="2463949" y="2751574"/>
            <a:chExt cx="1946629" cy="2541686"/>
          </a:xfrm>
        </p:grpSpPr>
        <p:sp>
          <p:nvSpPr>
            <p:cNvPr id="9" name="Oval 8"/>
            <p:cNvSpPr/>
            <p:nvPr/>
          </p:nvSpPr>
          <p:spPr>
            <a:xfrm>
              <a:off x="3405994" y="275157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3911848" y="3758088"/>
              <a:ext cx="498730" cy="63026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3134464" y="469792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2463949" y="469792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2820976" y="3758088"/>
              <a:ext cx="498730" cy="5969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4" name="Straight Arrow Connector 13"/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3246084" y="3259594"/>
              <a:ext cx="232740" cy="5858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3"/>
              <a:endCxn id="12" idx="0"/>
            </p:cNvCxnSpPr>
            <p:nvPr/>
          </p:nvCxnSpPr>
          <p:spPr>
            <a:xfrm flipH="1">
              <a:off x="2713314" y="4267695"/>
              <a:ext cx="180493" cy="43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5"/>
              <a:endCxn id="11" idx="0"/>
            </p:cNvCxnSpPr>
            <p:nvPr/>
          </p:nvCxnSpPr>
          <p:spPr>
            <a:xfrm>
              <a:off x="3246084" y="4267695"/>
              <a:ext cx="137744" cy="43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>
              <a:off x="3838226" y="3264357"/>
              <a:ext cx="178909" cy="52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361" name="TextBox 17"/>
            <p:cNvSpPr txBox="1">
              <a:spLocks noChangeArrowheads="1"/>
            </p:cNvSpPr>
            <p:nvPr/>
          </p:nvSpPr>
          <p:spPr bwMode="auto">
            <a:xfrm>
              <a:off x="3152612" y="3169602"/>
              <a:ext cx="336732" cy="369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1</a:t>
              </a:r>
            </a:p>
          </p:txBody>
        </p:sp>
        <p:sp>
          <p:nvSpPr>
            <p:cNvPr id="57362" name="TextBox 18"/>
            <p:cNvSpPr txBox="1">
              <a:spLocks noChangeArrowheads="1"/>
            </p:cNvSpPr>
            <p:nvPr/>
          </p:nvSpPr>
          <p:spPr bwMode="auto">
            <a:xfrm>
              <a:off x="3337345" y="3970909"/>
              <a:ext cx="336732" cy="369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4</a:t>
              </a:r>
            </a:p>
          </p:txBody>
        </p:sp>
        <p:sp>
          <p:nvSpPr>
            <p:cNvPr id="57363" name="TextBox 19"/>
            <p:cNvSpPr txBox="1">
              <a:spLocks noChangeArrowheads="1"/>
            </p:cNvSpPr>
            <p:nvPr/>
          </p:nvSpPr>
          <p:spPr bwMode="auto">
            <a:xfrm>
              <a:off x="4073846" y="3349980"/>
              <a:ext cx="336732" cy="369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2</a:t>
              </a:r>
            </a:p>
          </p:txBody>
        </p:sp>
        <p:sp>
          <p:nvSpPr>
            <p:cNvPr id="57364" name="TextBox 20"/>
            <p:cNvSpPr txBox="1">
              <a:spLocks noChangeArrowheads="1"/>
            </p:cNvSpPr>
            <p:nvPr/>
          </p:nvSpPr>
          <p:spPr bwMode="auto">
            <a:xfrm>
              <a:off x="2478300" y="4018267"/>
              <a:ext cx="336732" cy="369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7350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A0FBE3-FD6D-4B92-ACB9-AF819778BACA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A113BC-DB7A-4F98-8227-1D606C0D558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6"/>
          <p:cNvSpPr txBox="1">
            <a:spLocks noChangeArrowheads="1"/>
          </p:cNvSpPr>
          <p:nvPr/>
        </p:nvSpPr>
        <p:spPr bwMode="auto">
          <a:xfrm>
            <a:off x="995364" y="1311275"/>
            <a:ext cx="1119663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6. Number of Internal Nodes (Children) in </a:t>
            </a:r>
          </a:p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                                  Complete Binary Tree is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N / 2</a:t>
            </a:r>
          </a:p>
          <a:p>
            <a:pPr algn="ctr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1" name="TextBox 8"/>
          <p:cNvSpPr txBox="1">
            <a:spLocks noChangeArrowheads="1"/>
          </p:cNvSpPr>
          <p:nvPr/>
        </p:nvSpPr>
        <p:spPr bwMode="auto">
          <a:xfrm>
            <a:off x="8208963" y="4167188"/>
            <a:ext cx="327342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Nodes = 5</a:t>
            </a:r>
          </a:p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So 5/2=2.5 </a:t>
            </a:r>
          </a:p>
          <a:p>
            <a:pPr eaLnBrk="1" hangingPunct="1"/>
            <a:r>
              <a:rPr lang="en-IN" altLang="en-US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Round to 2</a:t>
            </a:r>
          </a:p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Internal Nodes = 2</a:t>
            </a:r>
          </a:p>
        </p:txBody>
      </p:sp>
      <p:grpSp>
        <p:nvGrpSpPr>
          <p:cNvPr id="58372" name="Group 9"/>
          <p:cNvGrpSpPr>
            <a:grpSpLocks/>
          </p:cNvGrpSpPr>
          <p:nvPr/>
        </p:nvGrpSpPr>
        <p:grpSpPr bwMode="auto">
          <a:xfrm>
            <a:off x="3427413" y="3160713"/>
            <a:ext cx="3559175" cy="2584450"/>
            <a:chOff x="2761932" y="2983211"/>
            <a:chExt cx="1775019" cy="2583650"/>
          </a:xfrm>
        </p:grpSpPr>
        <p:sp>
          <p:nvSpPr>
            <p:cNvPr id="11" name="Oval 10"/>
            <p:cNvSpPr/>
            <p:nvPr/>
          </p:nvSpPr>
          <p:spPr>
            <a:xfrm>
              <a:off x="3481598" y="2983211"/>
              <a:ext cx="498779" cy="72526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4038172" y="3949699"/>
              <a:ext cx="498779" cy="59671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3400844" y="4971732"/>
              <a:ext cx="498779" cy="59512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2814976" y="4971732"/>
              <a:ext cx="498779" cy="59512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3074658" y="3986200"/>
              <a:ext cx="498779" cy="5951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H="1">
              <a:off x="3399260" y="3530728"/>
              <a:ext cx="139341" cy="466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3"/>
              <a:endCxn id="14" idx="0"/>
            </p:cNvCxnSpPr>
            <p:nvPr/>
          </p:nvCxnSpPr>
          <p:spPr>
            <a:xfrm flipH="1">
              <a:off x="3064366" y="4494043"/>
              <a:ext cx="83922" cy="47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  <a:stCxn id="15" idx="5"/>
              <a:endCxn id="13" idx="0"/>
            </p:cNvCxnSpPr>
            <p:nvPr/>
          </p:nvCxnSpPr>
          <p:spPr>
            <a:xfrm>
              <a:off x="3500599" y="4494043"/>
              <a:ext cx="149634" cy="47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endCxn id="12" idx="1"/>
            </p:cNvCxnSpPr>
            <p:nvPr/>
          </p:nvCxnSpPr>
          <p:spPr>
            <a:xfrm>
              <a:off x="3853703" y="3646581"/>
              <a:ext cx="257307" cy="39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386" name="TextBox 19"/>
            <p:cNvSpPr txBox="1">
              <a:spLocks noChangeArrowheads="1"/>
            </p:cNvSpPr>
            <p:nvPr/>
          </p:nvSpPr>
          <p:spPr bwMode="auto">
            <a:xfrm>
              <a:off x="3280540" y="3422420"/>
              <a:ext cx="336732" cy="369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1</a:t>
              </a:r>
            </a:p>
          </p:txBody>
        </p:sp>
        <p:sp>
          <p:nvSpPr>
            <p:cNvPr id="58387" name="TextBox 20"/>
            <p:cNvSpPr txBox="1">
              <a:spLocks noChangeArrowheads="1"/>
            </p:cNvSpPr>
            <p:nvPr/>
          </p:nvSpPr>
          <p:spPr bwMode="auto">
            <a:xfrm>
              <a:off x="3615811" y="4658155"/>
              <a:ext cx="336732" cy="369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4</a:t>
              </a:r>
            </a:p>
          </p:txBody>
        </p:sp>
        <p:sp>
          <p:nvSpPr>
            <p:cNvPr id="58388" name="TextBox 21"/>
            <p:cNvSpPr txBox="1">
              <a:spLocks noChangeArrowheads="1"/>
            </p:cNvSpPr>
            <p:nvPr/>
          </p:nvSpPr>
          <p:spPr bwMode="auto">
            <a:xfrm>
              <a:off x="4016620" y="3368826"/>
              <a:ext cx="336732" cy="369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2</a:t>
              </a:r>
            </a:p>
          </p:txBody>
        </p:sp>
        <p:sp>
          <p:nvSpPr>
            <p:cNvPr id="58389" name="TextBox 22"/>
            <p:cNvSpPr txBox="1">
              <a:spLocks noChangeArrowheads="1"/>
            </p:cNvSpPr>
            <p:nvPr/>
          </p:nvSpPr>
          <p:spPr bwMode="auto">
            <a:xfrm>
              <a:off x="2761932" y="4594292"/>
              <a:ext cx="336732" cy="369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8375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AFD6B1-AF92-4D33-80E0-11AA81883615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A65189-8358-4D92-AABB-1C7A360E0F7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6"/>
          <p:cNvSpPr txBox="1">
            <a:spLocks noChangeArrowheads="1"/>
          </p:cNvSpPr>
          <p:nvPr/>
        </p:nvSpPr>
        <p:spPr bwMode="auto">
          <a:xfrm>
            <a:off x="1427164" y="1281114"/>
            <a:ext cx="9923461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7. Number of Leaf Node (No children) in a perfect Binary </a:t>
            </a:r>
          </a:p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                                                           tree is </a:t>
            </a:r>
            <a:r>
              <a:rPr lang="en-IN" altLang="en-US" sz="3200" b="1">
                <a:latin typeface="Times New Roman" pitchFamily="18" charset="0"/>
                <a:cs typeface="Times New Roman" pitchFamily="18" charset="0"/>
              </a:rPr>
              <a:t>L = (N + 1) / 2</a:t>
            </a:r>
          </a:p>
          <a:p>
            <a:pPr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TextBox 8"/>
          <p:cNvSpPr txBox="1">
            <a:spLocks noChangeArrowheads="1"/>
          </p:cNvSpPr>
          <p:nvPr/>
        </p:nvSpPr>
        <p:spPr bwMode="auto">
          <a:xfrm>
            <a:off x="8270875" y="3694113"/>
            <a:ext cx="251142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N = 5 </a:t>
            </a:r>
          </a:p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L = (5 + 1) / 2</a:t>
            </a:r>
          </a:p>
          <a:p>
            <a:pPr eaLnBrk="1" hangingPunct="1"/>
            <a:r>
              <a:rPr lang="en-IN" altLang="en-US" sz="2800">
                <a:latin typeface="Times New Roman" pitchFamily="18" charset="0"/>
                <a:cs typeface="Times New Roman" pitchFamily="18" charset="0"/>
              </a:rPr>
              <a:t>L = 3</a:t>
            </a:r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9396" name="Group 9"/>
          <p:cNvGrpSpPr>
            <a:grpSpLocks/>
          </p:cNvGrpSpPr>
          <p:nvPr/>
        </p:nvGrpSpPr>
        <p:grpSpPr bwMode="auto">
          <a:xfrm>
            <a:off x="2911475" y="2936876"/>
            <a:ext cx="3476626" cy="2405063"/>
            <a:chOff x="2745531" y="2754231"/>
            <a:chExt cx="1733742" cy="2404580"/>
          </a:xfrm>
        </p:grpSpPr>
        <p:sp>
          <p:nvSpPr>
            <p:cNvPr id="11" name="Oval 10"/>
            <p:cNvSpPr/>
            <p:nvPr/>
          </p:nvSpPr>
          <p:spPr>
            <a:xfrm>
              <a:off x="3512653" y="2754231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3980525" y="3684319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3350362" y="4533462"/>
              <a:ext cx="498748" cy="5967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2745531" y="4563618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3056655" y="3663686"/>
              <a:ext cx="498748" cy="5951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H="1">
              <a:off x="3478611" y="3292286"/>
              <a:ext cx="159125" cy="4459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3"/>
              <a:endCxn id="14" idx="0"/>
            </p:cNvCxnSpPr>
            <p:nvPr/>
          </p:nvCxnSpPr>
          <p:spPr>
            <a:xfrm flipH="1">
              <a:off x="2994905" y="4171584"/>
              <a:ext cx="134583" cy="392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5"/>
              <a:endCxn id="13" idx="0"/>
            </p:cNvCxnSpPr>
            <p:nvPr/>
          </p:nvCxnSpPr>
          <p:spPr>
            <a:xfrm>
              <a:off x="3482570" y="4171584"/>
              <a:ext cx="117166" cy="361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endCxn id="12" idx="1"/>
            </p:cNvCxnSpPr>
            <p:nvPr/>
          </p:nvCxnSpPr>
          <p:spPr>
            <a:xfrm>
              <a:off x="3849109" y="3324030"/>
              <a:ext cx="204249" cy="44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410" name="TextBox 19"/>
            <p:cNvSpPr txBox="1">
              <a:spLocks noChangeArrowheads="1"/>
            </p:cNvSpPr>
            <p:nvPr/>
          </p:nvSpPr>
          <p:spPr bwMode="auto">
            <a:xfrm>
              <a:off x="3281206" y="3075363"/>
              <a:ext cx="336732" cy="369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1</a:t>
              </a:r>
            </a:p>
          </p:txBody>
        </p:sp>
        <p:sp>
          <p:nvSpPr>
            <p:cNvPr id="59411" name="TextBox 20"/>
            <p:cNvSpPr txBox="1">
              <a:spLocks noChangeArrowheads="1"/>
            </p:cNvSpPr>
            <p:nvPr/>
          </p:nvSpPr>
          <p:spPr bwMode="auto">
            <a:xfrm>
              <a:off x="3812142" y="4491605"/>
              <a:ext cx="336732" cy="369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4</a:t>
              </a:r>
            </a:p>
          </p:txBody>
        </p:sp>
        <p:sp>
          <p:nvSpPr>
            <p:cNvPr id="59412" name="TextBox 21"/>
            <p:cNvSpPr txBox="1">
              <a:spLocks noChangeArrowheads="1"/>
            </p:cNvSpPr>
            <p:nvPr/>
          </p:nvSpPr>
          <p:spPr bwMode="auto">
            <a:xfrm>
              <a:off x="4016603" y="3233304"/>
              <a:ext cx="336732" cy="369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2</a:t>
              </a:r>
            </a:p>
          </p:txBody>
        </p:sp>
        <p:sp>
          <p:nvSpPr>
            <p:cNvPr id="59413" name="TextBox 22"/>
            <p:cNvSpPr txBox="1">
              <a:spLocks noChangeArrowheads="1"/>
            </p:cNvSpPr>
            <p:nvPr/>
          </p:nvSpPr>
          <p:spPr bwMode="auto">
            <a:xfrm>
              <a:off x="2826547" y="4163883"/>
              <a:ext cx="336732" cy="369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Calibri" pitchFamily="34" charset="0"/>
                </a:rPr>
                <a:t>3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05027" y="261939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5939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FED524-F03C-41A9-ADAB-85B64AC4DCAB}" type="slidenum">
              <a:rPr lang="en-US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5FCAA6E-01BC-402C-8D52-C76B45215B0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4"/>
          <p:cNvSpPr txBox="1">
            <a:spLocks noChangeArrowheads="1"/>
          </p:cNvSpPr>
          <p:nvPr/>
        </p:nvSpPr>
        <p:spPr bwMode="auto">
          <a:xfrm>
            <a:off x="509588" y="1008063"/>
            <a:ext cx="11326812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8. Minimum Height of N nodes: </a:t>
            </a:r>
          </a:p>
          <a:p>
            <a:pPr eaLnBrk="1" hangingPunct="1"/>
            <a:r>
              <a:rPr lang="en-IN" altLang="en-US" sz="3200">
                <a:latin typeface="Times New Roman" pitchFamily="18" charset="0"/>
                <a:cs typeface="Times New Roman" pitchFamily="18" charset="0"/>
              </a:rPr>
              <a:t>   [ (Max. No. of Nodes in Height H) is N = ((2^(h+1)) -1) ]</a:t>
            </a:r>
          </a:p>
          <a:p>
            <a:pPr eaLnBrk="1" hangingPunct="1"/>
            <a:endParaRPr lang="en-IN" altLang="en-US" sz="20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2400" b="1">
                <a:latin typeface="Times New Roman" pitchFamily="18" charset="0"/>
                <a:cs typeface="Times New Roman" pitchFamily="18" charset="0"/>
              </a:rPr>
              <a:t>THEN H= ?????</a:t>
            </a:r>
          </a:p>
          <a:p>
            <a:pPr eaLnBrk="1" hangingPunct="1"/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sz="20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0419" name="Group 3"/>
          <p:cNvGrpSpPr>
            <a:grpSpLocks/>
          </p:cNvGrpSpPr>
          <p:nvPr/>
        </p:nvGrpSpPr>
        <p:grpSpPr bwMode="auto">
          <a:xfrm>
            <a:off x="6238875" y="2614614"/>
            <a:ext cx="4638676" cy="3722687"/>
            <a:chOff x="1376624" y="2845049"/>
            <a:chExt cx="4551903" cy="3607313"/>
          </a:xfrm>
        </p:grpSpPr>
        <p:grpSp>
          <p:nvGrpSpPr>
            <p:cNvPr id="60425" name="Group 5"/>
            <p:cNvGrpSpPr>
              <a:grpSpLocks/>
            </p:cNvGrpSpPr>
            <p:nvPr/>
          </p:nvGrpSpPr>
          <p:grpSpPr bwMode="auto">
            <a:xfrm>
              <a:off x="1376624" y="2845049"/>
              <a:ext cx="4551903" cy="3607313"/>
              <a:chOff x="2051090" y="2845049"/>
              <a:chExt cx="2858261" cy="27212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50650" y="2845049"/>
                <a:ext cx="497897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251325" y="3352157"/>
                <a:ext cx="497897" cy="51407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946131" y="3887117"/>
                <a:ext cx="496919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297593" y="5052191"/>
                <a:ext cx="496919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607678" y="4438322"/>
                <a:ext cx="496919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cxnSp>
            <p:nvCxnSpPr>
              <p:cNvPr id="18" name="Straight Arrow Connector 17"/>
              <p:cNvCxnSpPr>
                <a:stCxn id="13" idx="3"/>
                <a:endCxn id="14" idx="0"/>
              </p:cNvCxnSpPr>
              <p:nvPr/>
            </p:nvCxnSpPr>
            <p:spPr>
              <a:xfrm flipH="1">
                <a:off x="3500762" y="3283692"/>
                <a:ext cx="123252" cy="68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4" idx="3"/>
                <a:endCxn id="15" idx="0"/>
              </p:cNvCxnSpPr>
              <p:nvPr/>
            </p:nvCxnSpPr>
            <p:spPr>
              <a:xfrm flipH="1">
                <a:off x="3194590" y="3790801"/>
                <a:ext cx="130098" cy="96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5" idx="3"/>
                <a:endCxn id="17" idx="0"/>
              </p:cNvCxnSpPr>
              <p:nvPr/>
            </p:nvCxnSpPr>
            <p:spPr>
              <a:xfrm flipH="1">
                <a:off x="2856138" y="4325760"/>
                <a:ext cx="163357" cy="1125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7" idx="3"/>
                <a:endCxn id="16" idx="0"/>
              </p:cNvCxnSpPr>
              <p:nvPr/>
            </p:nvCxnSpPr>
            <p:spPr>
              <a:xfrm flipH="1">
                <a:off x="2546052" y="4876965"/>
                <a:ext cx="134012" cy="175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2882549" y="3127034"/>
                <a:ext cx="1931919" cy="2204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856138" y="3608613"/>
                <a:ext cx="2053213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>
                <a:off x="2383673" y="4724949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>
                <a:off x="2051090" y="5261069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>
                <a:off x="2782774" y="4246851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60426" name="TextBox 7"/>
            <p:cNvSpPr txBox="1">
              <a:spLocks noChangeArrowheads="1"/>
            </p:cNvSpPr>
            <p:nvPr/>
          </p:nvSpPr>
          <p:spPr bwMode="auto">
            <a:xfrm>
              <a:off x="4853354" y="2903974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0</a:t>
              </a:r>
            </a:p>
          </p:txBody>
        </p:sp>
        <p:sp>
          <p:nvSpPr>
            <p:cNvPr id="60427" name="TextBox 8"/>
            <p:cNvSpPr txBox="1">
              <a:spLocks noChangeArrowheads="1"/>
            </p:cNvSpPr>
            <p:nvPr/>
          </p:nvSpPr>
          <p:spPr bwMode="auto">
            <a:xfrm>
              <a:off x="4622866" y="3528479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1</a:t>
              </a:r>
            </a:p>
          </p:txBody>
        </p:sp>
        <p:sp>
          <p:nvSpPr>
            <p:cNvPr id="60428" name="TextBox 9"/>
            <p:cNvSpPr txBox="1">
              <a:spLocks noChangeArrowheads="1"/>
            </p:cNvSpPr>
            <p:nvPr/>
          </p:nvSpPr>
          <p:spPr bwMode="auto">
            <a:xfrm>
              <a:off x="4238668" y="4335151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2</a:t>
              </a:r>
            </a:p>
          </p:txBody>
        </p:sp>
        <p:sp>
          <p:nvSpPr>
            <p:cNvPr id="60429" name="TextBox 10"/>
            <p:cNvSpPr txBox="1">
              <a:spLocks noChangeArrowheads="1"/>
            </p:cNvSpPr>
            <p:nvPr/>
          </p:nvSpPr>
          <p:spPr bwMode="auto">
            <a:xfrm>
              <a:off x="3831107" y="5025819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3</a:t>
              </a:r>
            </a:p>
          </p:txBody>
        </p:sp>
        <p:sp>
          <p:nvSpPr>
            <p:cNvPr id="60430" name="TextBox 11"/>
            <p:cNvSpPr txBox="1">
              <a:spLocks noChangeArrowheads="1"/>
            </p:cNvSpPr>
            <p:nvPr/>
          </p:nvSpPr>
          <p:spPr bwMode="auto">
            <a:xfrm>
              <a:off x="3391243" y="5692997"/>
              <a:ext cx="1045028" cy="35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>
                  <a:latin typeface="Times New Roman" pitchFamily="18" charset="0"/>
                  <a:cs typeface="Times New Roman" pitchFamily="18" charset="0"/>
                </a:rPr>
                <a:t>Level 4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514" y="2889250"/>
            <a:ext cx="5000626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0423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9464A2C-6BD5-4ED9-AA3C-3996B0DD9E16}" type="slidenum">
              <a:rPr lang="en-US" altLang="en-US" smtClean="0"/>
              <a:pPr/>
              <a:t>58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076D60-9AA9-4509-A4E5-F7B6B7126FDC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728664" y="4710113"/>
            <a:ext cx="10106025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800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Height of a </a:t>
            </a:r>
            <a:r>
              <a:rPr lang="en-US" altLang="en-US" sz="2800" b="1" i="1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perfect binary tree</a:t>
            </a:r>
            <a:r>
              <a:rPr lang="en-US" altLang="en-US" sz="2800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 having ’n’ nodes is -</a:t>
            </a:r>
            <a:endParaRPr lang="en-US" altLang="en-US" sz="28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2800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en-US" sz="28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2800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Height of a </a:t>
            </a:r>
            <a:r>
              <a:rPr lang="en-US" altLang="en-US" sz="2800" b="1" i="1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complete binary tree</a:t>
            </a:r>
            <a:r>
              <a:rPr lang="en-US" altLang="en-US" sz="2800">
                <a:solidFill>
                  <a:srgbClr val="282829"/>
                </a:solidFill>
                <a:latin typeface="Times New Roman" pitchFamily="18" charset="0"/>
                <a:cs typeface="Times New Roman" pitchFamily="18" charset="0"/>
              </a:rPr>
              <a:t> having ’n’ nodes is -</a:t>
            </a:r>
            <a:endParaRPr lang="en-US" altLang="en-US" sz="28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100">
                <a:solidFill>
                  <a:srgbClr val="282829"/>
                </a:solidFill>
                <a:latin typeface="-apple-system"/>
              </a:rPr>
              <a:t>  </a:t>
            </a:r>
            <a:endParaRPr lang="en-US" altLang="en-US" sz="2900">
              <a:solidFill>
                <a:srgbClr val="282829"/>
              </a:solidFill>
              <a:latin typeface="-apple-system"/>
            </a:endParaRPr>
          </a:p>
        </p:txBody>
      </p:sp>
      <p:pic>
        <p:nvPicPr>
          <p:cNvPr id="61443" name="Picture 5" descr="https://qphs.fs.quoracdn.net/main-qimg-f14abdd9ad63481e50fa8cbcee37a9c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8812" y="4751389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6" descr="https://qphs.fs.quoracdn.net/main-qimg-12a2c9cebae4ab8df3d59284d5086e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80437" y="5665789"/>
            <a:ext cx="19240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65340" y="98426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61446" name="TextBox 9"/>
          <p:cNvSpPr txBox="1">
            <a:spLocks noChangeArrowheads="1"/>
          </p:cNvSpPr>
          <p:nvPr/>
        </p:nvSpPr>
        <p:spPr bwMode="auto">
          <a:xfrm>
            <a:off x="960439" y="2152651"/>
            <a:ext cx="97805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latin typeface="Calibri" pitchFamily="34" charset="0"/>
              </a:rPr>
              <a:t>If no of nodes =5 </a:t>
            </a:r>
          </a:p>
          <a:p>
            <a:pPr eaLnBrk="1" hangingPunct="1"/>
            <a:r>
              <a:rPr lang="en-US" altLang="en-US">
                <a:latin typeface="Calibri" pitchFamily="34" charset="0"/>
              </a:rPr>
              <a:t>Log (5+1) to base 2 =2.58   LOG(6)/LOG(2) 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alibri" pitchFamily="34" charset="0"/>
              </a:rPr>
              <a:t>So take upper bound =3</a:t>
            </a:r>
          </a:p>
          <a:p>
            <a:pPr eaLnBrk="1" hangingPunct="1"/>
            <a:endParaRPr lang="en-US" altLang="en-US" b="1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alibri" pitchFamily="34" charset="0"/>
              </a:rPr>
              <a:t>So height = 3-1 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alibri" pitchFamily="34" charset="0"/>
              </a:rPr>
              <a:t>Therefore =2</a:t>
            </a:r>
          </a:p>
          <a:p>
            <a:pPr eaLnBrk="1" hangingPunct="1"/>
            <a:endParaRPr lang="en-US" altLang="en-US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grpSp>
        <p:nvGrpSpPr>
          <p:cNvPr id="61447" name="Group 10"/>
          <p:cNvGrpSpPr>
            <a:grpSpLocks/>
          </p:cNvGrpSpPr>
          <p:nvPr/>
        </p:nvGrpSpPr>
        <p:grpSpPr bwMode="auto">
          <a:xfrm>
            <a:off x="7854949" y="1050925"/>
            <a:ext cx="3476626" cy="2403475"/>
            <a:chOff x="2745531" y="2754231"/>
            <a:chExt cx="1733742" cy="2404580"/>
          </a:xfrm>
        </p:grpSpPr>
        <p:sp>
          <p:nvSpPr>
            <p:cNvPr id="12" name="Oval 11"/>
            <p:cNvSpPr/>
            <p:nvPr/>
          </p:nvSpPr>
          <p:spPr>
            <a:xfrm>
              <a:off x="3512653" y="2754231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3980525" y="3684934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3350362" y="4534637"/>
              <a:ext cx="498748" cy="5955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2745531" y="4563225"/>
              <a:ext cx="498748" cy="5955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3056655" y="3662698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3478611" y="3291053"/>
              <a:ext cx="159125" cy="4462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6" idx="3"/>
              <a:endCxn id="15" idx="0"/>
            </p:cNvCxnSpPr>
            <p:nvPr/>
          </p:nvCxnSpPr>
          <p:spPr>
            <a:xfrm flipH="1">
              <a:off x="2994905" y="4170932"/>
              <a:ext cx="134583" cy="392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5"/>
              <a:endCxn id="14" idx="0"/>
            </p:cNvCxnSpPr>
            <p:nvPr/>
          </p:nvCxnSpPr>
          <p:spPr>
            <a:xfrm>
              <a:off x="3482570" y="4170932"/>
              <a:ext cx="117166" cy="363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endCxn id="13" idx="1"/>
            </p:cNvCxnSpPr>
            <p:nvPr/>
          </p:nvCxnSpPr>
          <p:spPr>
            <a:xfrm>
              <a:off x="3849109" y="3324406"/>
              <a:ext cx="204249" cy="447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4" name="TextBox 20"/>
            <p:cNvSpPr txBox="1">
              <a:spLocks noChangeArrowheads="1"/>
            </p:cNvSpPr>
            <p:nvPr/>
          </p:nvSpPr>
          <p:spPr bwMode="auto">
            <a:xfrm>
              <a:off x="3281206" y="3075363"/>
              <a:ext cx="336732" cy="36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en-IN" altLang="en-US">
                <a:latin typeface="Calibri" pitchFamily="34" charset="0"/>
              </a:endParaRPr>
            </a:p>
          </p:txBody>
        </p:sp>
        <p:sp>
          <p:nvSpPr>
            <p:cNvPr id="61465" name="TextBox 21"/>
            <p:cNvSpPr txBox="1">
              <a:spLocks noChangeArrowheads="1"/>
            </p:cNvSpPr>
            <p:nvPr/>
          </p:nvSpPr>
          <p:spPr bwMode="auto">
            <a:xfrm>
              <a:off x="3812142" y="4491605"/>
              <a:ext cx="336732" cy="36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en-IN" altLang="en-US">
                <a:latin typeface="Calibri" pitchFamily="34" charset="0"/>
              </a:endParaRPr>
            </a:p>
          </p:txBody>
        </p:sp>
        <p:sp>
          <p:nvSpPr>
            <p:cNvPr id="61466" name="TextBox 22"/>
            <p:cNvSpPr txBox="1">
              <a:spLocks noChangeArrowheads="1"/>
            </p:cNvSpPr>
            <p:nvPr/>
          </p:nvSpPr>
          <p:spPr bwMode="auto">
            <a:xfrm>
              <a:off x="4016603" y="3233304"/>
              <a:ext cx="336732" cy="36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en-IN" altLang="en-US">
                <a:latin typeface="Calibri" pitchFamily="34" charset="0"/>
              </a:endParaRPr>
            </a:p>
          </p:txBody>
        </p:sp>
        <p:sp>
          <p:nvSpPr>
            <p:cNvPr id="61467" name="TextBox 23"/>
            <p:cNvSpPr txBox="1">
              <a:spLocks noChangeArrowheads="1"/>
            </p:cNvSpPr>
            <p:nvPr/>
          </p:nvSpPr>
          <p:spPr bwMode="auto">
            <a:xfrm>
              <a:off x="2826547" y="4163883"/>
              <a:ext cx="336732" cy="36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en-IN" altLang="en-US">
                <a:latin typeface="Calibri" pitchFamily="34" charset="0"/>
              </a:endParaRPr>
            </a:p>
          </p:txBody>
        </p:sp>
      </p:grpSp>
      <p:pic>
        <p:nvPicPr>
          <p:cNvPr id="6144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4" y="1304926"/>
            <a:ext cx="27527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9" name="TextBox 25"/>
          <p:cNvSpPr txBox="1">
            <a:spLocks noChangeArrowheads="1"/>
          </p:cNvSpPr>
          <p:nvPr/>
        </p:nvSpPr>
        <p:spPr bwMode="auto">
          <a:xfrm>
            <a:off x="10521951" y="879475"/>
            <a:ext cx="1063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latin typeface="Calibri" pitchFamily="34" charset="0"/>
              </a:rPr>
              <a:t>Level 0</a:t>
            </a:r>
          </a:p>
        </p:txBody>
      </p:sp>
      <p:sp>
        <p:nvSpPr>
          <p:cNvPr id="61450" name="TextBox 26"/>
          <p:cNvSpPr txBox="1">
            <a:spLocks noChangeArrowheads="1"/>
          </p:cNvSpPr>
          <p:nvPr/>
        </p:nvSpPr>
        <p:spPr bwMode="auto">
          <a:xfrm>
            <a:off x="10823575" y="1657350"/>
            <a:ext cx="10652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latin typeface="Calibri" pitchFamily="34" charset="0"/>
              </a:rPr>
              <a:t>Level 1</a:t>
            </a:r>
          </a:p>
        </p:txBody>
      </p:sp>
      <p:sp>
        <p:nvSpPr>
          <p:cNvPr id="61451" name="TextBox 27"/>
          <p:cNvSpPr txBox="1">
            <a:spLocks noChangeArrowheads="1"/>
          </p:cNvSpPr>
          <p:nvPr/>
        </p:nvSpPr>
        <p:spPr bwMode="auto">
          <a:xfrm>
            <a:off x="10245726" y="2941639"/>
            <a:ext cx="1065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>
                <a:latin typeface="Calibri" pitchFamily="34" charset="0"/>
              </a:rPr>
              <a:t>Level 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145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3F78990-6B9C-4C0B-8149-AAFF501190E5}" type="slidenum">
              <a:rPr lang="en-US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EF0D5F-EE20-4C28-9DF2-B65AA4AE79BB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17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A6E4E4-2F65-4AC4-9E67-CDB8AA71A268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6018F2-B12C-44DA-9526-B8F19698BF6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7173" name="Rectangle 13"/>
          <p:cNvSpPr>
            <a:spLocks noChangeArrowheads="1"/>
          </p:cNvSpPr>
          <p:nvPr/>
        </p:nvSpPr>
        <p:spPr bwMode="auto">
          <a:xfrm>
            <a:off x="1322387" y="136526"/>
            <a:ext cx="10625138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IN" altLang="en-US" sz="2800"/>
              <a:t>Non-Linear Data Structure: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Data structures where data elements are not arranged sequentially or linearly are called non-linear data structures.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In a non-linear data structure, single level is not involved.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Therefore, we can’t traverse all the elements in single run only. </a:t>
            </a:r>
          </a:p>
          <a:p>
            <a:pPr algn="just" eaLnBrk="1" hangingPunct="1"/>
            <a:r>
              <a:rPr lang="en-IN" altLang="en-US" sz="2800"/>
              <a:t>Non-linear data structures are not easy to implement in comparison to linear data structure.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It utilizes computer memory efficiently in comparison to a linear data structure. </a:t>
            </a:r>
          </a:p>
          <a:p>
            <a:pPr algn="just" eaLnBrk="1" hangingPunct="1"/>
            <a:endParaRPr lang="en-IN" altLang="en-US" sz="2800"/>
          </a:p>
          <a:p>
            <a:pPr algn="just" eaLnBrk="1" hangingPunct="1"/>
            <a:r>
              <a:rPr lang="en-IN" altLang="en-US" sz="2800"/>
              <a:t>Its examples are trees and graphs.</a:t>
            </a:r>
            <a:endParaRPr lang="en-US" altLang="en-US"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2101" y="203200"/>
            <a:ext cx="981551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What is Logarithm?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2468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79A660-6F33-4B36-850F-4D0F17C1C1EB}" type="slidenum">
              <a:rPr lang="en-US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16AE85-673C-484B-85E7-B63845CDD2F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  <p:sp>
        <p:nvSpPr>
          <p:cNvPr id="62470" name="TextBox 1"/>
          <p:cNvSpPr txBox="1">
            <a:spLocks noChangeArrowheads="1"/>
          </p:cNvSpPr>
          <p:nvPr/>
        </p:nvSpPr>
        <p:spPr bwMode="auto">
          <a:xfrm>
            <a:off x="1385888" y="2220913"/>
            <a:ext cx="964247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/>
              <a:t>A </a:t>
            </a:r>
            <a:r>
              <a:rPr lang="en-US" altLang="en-US" sz="2800" b="1"/>
              <a:t>logarithm</a:t>
            </a:r>
            <a:r>
              <a:rPr lang="en-US" altLang="en-US" sz="2800"/>
              <a:t> is the power to which a number must be raised in order to get some other number.</a:t>
            </a:r>
          </a:p>
          <a:p>
            <a:endParaRPr lang="en-US" altLang="en-US" sz="2800"/>
          </a:p>
          <a:p>
            <a:r>
              <a:rPr lang="en-US" altLang="en-US" sz="2800"/>
              <a:t>For example, the base ten </a:t>
            </a:r>
            <a:r>
              <a:rPr lang="en-US" altLang="en-US" sz="2800" b="1"/>
              <a:t>logarithm</a:t>
            </a:r>
            <a:r>
              <a:rPr lang="en-US" altLang="en-US" sz="2800"/>
              <a:t> of 100 is 2, because ten raised to the power of two is 100: </a:t>
            </a:r>
            <a:r>
              <a:rPr lang="en-US" altLang="en-US" sz="2800" b="1"/>
              <a:t>log</a:t>
            </a:r>
            <a:r>
              <a:rPr lang="en-US" altLang="en-US" sz="2800"/>
              <a:t> 100 = 2.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2"/>
          <p:cNvSpPr txBox="1">
            <a:spLocks noChangeArrowheads="1"/>
          </p:cNvSpPr>
          <p:nvPr/>
        </p:nvSpPr>
        <p:spPr bwMode="auto">
          <a:xfrm>
            <a:off x="1822450" y="1166814"/>
            <a:ext cx="92424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IN" altLang="en-US" sz="2800">
                <a:latin typeface="Calibri" pitchFamily="34" charset="0"/>
              </a:rPr>
              <a:t>Class BinaryTree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IN" altLang="en-US" sz="2800">
                <a:latin typeface="Calibri" pitchFamily="34" charset="0"/>
              </a:rPr>
              <a:t> {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</a:pPr>
            <a:r>
              <a:rPr lang="en-IN" altLang="en-US" sz="2800" b="1">
                <a:latin typeface="Calibri" pitchFamily="34" charset="0"/>
              </a:rPr>
              <a:t>     Objects</a:t>
            </a:r>
          </a:p>
          <a:p>
            <a:pPr lvl="1" algn="just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A finite set of nodes either empty or consisting of a root   </a:t>
            </a:r>
          </a:p>
          <a:p>
            <a:pPr lvl="1" algn="just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node, left BinaryTree and right BinaryTree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</a:pPr>
            <a:r>
              <a:rPr lang="en-IN" altLang="en-US" sz="2800" b="1">
                <a:latin typeface="Calibri" pitchFamily="34" charset="0"/>
              </a:rPr>
              <a:t>    Methods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BinaryTree()                     // Empty Binary Tree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isEmpty()                         // Is Binary Tree empty?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leftSubTree()                   // returns the left subtree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rightSubTree()                // returns the right subtree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IN" altLang="en-US" sz="2800">
                <a:latin typeface="Calibri" pitchFamily="34" charset="0"/>
              </a:rPr>
              <a:t>    rootData()                      // returns data in the root node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</a:pPr>
            <a:r>
              <a:rPr lang="en-IN" altLang="en-US" sz="2800">
                <a:latin typeface="Calibri" pitchFamily="34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0789" y="212726"/>
            <a:ext cx="72104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- ADT</a:t>
            </a:r>
            <a:endParaRPr lang="en-US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349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1141FE-9D13-40BD-88DA-5DB1C17BF541}" type="slidenum">
              <a:rPr lang="en-US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51CBC9-2BDD-4F52-8724-AF9297A86B4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5340" y="133351"/>
            <a:ext cx="80613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138" y="1004889"/>
            <a:ext cx="10590212" cy="58785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sz="3200" b="1" dirty="0">
                <a:solidFill>
                  <a:srgbClr val="333333"/>
                </a:solidFill>
                <a:latin typeface="Open Sans"/>
              </a:rPr>
              <a:t>Displaying (or) visiting order of nodes in a binary tree is called as Binary Tree Traversal.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Visit each node in the tree exactly once.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When a node is visited, an operation is performed on it.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A full traversal produces a linear order for the nodes in a tree</a:t>
            </a:r>
          </a:p>
          <a:p>
            <a:pPr algn="just" eaLnBrk="1" hangingPunct="1">
              <a:defRPr/>
            </a:pPr>
            <a:endParaRPr lang="en-US" sz="3200" b="1" dirty="0">
              <a:solidFill>
                <a:srgbClr val="333333"/>
              </a:solidFill>
              <a:latin typeface="Open Sans"/>
            </a:endParaRP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333333"/>
                </a:solidFill>
                <a:latin typeface="Open Sans"/>
              </a:rPr>
              <a:t>There are three types of binary tree traversals.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In - Order Traversal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Pre - Order Traversal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Post - Order Traversal</a:t>
            </a:r>
          </a:p>
          <a:p>
            <a:pPr lvl="3" eaLnBrk="1" hangingPunct="1">
              <a:defRPr/>
            </a:pPr>
            <a:endParaRPr lang="en-US" sz="2400" b="1" dirty="0">
              <a:solidFill>
                <a:srgbClr val="333333"/>
              </a:solidFill>
              <a:latin typeface="Open Sans"/>
            </a:endParaRPr>
          </a:p>
          <a:p>
            <a:pPr marL="0" lvl="3" eaLnBrk="1" hangingPunct="1">
              <a:defRPr/>
            </a:pPr>
            <a:r>
              <a:rPr lang="en-US" sz="3200" dirty="0">
                <a:solidFill>
                  <a:srgbClr val="333333"/>
                </a:solidFill>
                <a:latin typeface="Open Sans"/>
              </a:rPr>
              <a:t>Traversal Implementation:</a:t>
            </a:r>
          </a:p>
          <a:p>
            <a:pPr marL="2286000" lvl="4" indent="-457200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Recursive Traversal Algorithms</a:t>
            </a:r>
          </a:p>
          <a:p>
            <a:pPr marL="2286000" lvl="4" indent="-457200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Non-Recursive Traversal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451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20242-4A4E-4DAF-B00D-078F60F3C2BA}" type="slidenum">
              <a:rPr lang="en-US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D63D551-5C6A-4A13-BD30-4ED8ADD5571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27764"/>
            <a:ext cx="8763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1544639" y="304801"/>
            <a:ext cx="9418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BINARY TREE TRAVERSAL</a:t>
            </a:r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477246" y="1012053"/>
          <a:ext cx="4131787" cy="4131945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131787"/>
              </a:tblGrid>
              <a:tr h="13773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ORDER: 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ROOT NODE -&gt; RIGHT CHILD</a:t>
                      </a:r>
                      <a:endParaRPr lang="en-IN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7731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NODE -&gt; LEFT CHILD -&gt; RIGHT CHILD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7731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RIGHT CHILD -&gt; ROOT NODE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541" name="TextBox 8"/>
          <p:cNvSpPr txBox="1">
            <a:spLocks noChangeArrowheads="1"/>
          </p:cNvSpPr>
          <p:nvPr/>
        </p:nvSpPr>
        <p:spPr bwMode="auto">
          <a:xfrm>
            <a:off x="514351" y="1266825"/>
            <a:ext cx="6442075" cy="17843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Binary tree traversal can be implemented :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en-US" sz="3600" b="1">
                <a:latin typeface="Times New Roman" pitchFamily="18" charset="0"/>
                <a:cs typeface="Times New Roman" pitchFamily="18" charset="0"/>
              </a:rPr>
              <a:t>Recursive Approach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Iterative Approach</a:t>
            </a:r>
          </a:p>
          <a:p>
            <a:endParaRPr lang="en-IN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76300" y="3475039"/>
          <a:ext cx="10560050" cy="678359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80025"/>
                <a:gridCol w="5280025"/>
              </a:tblGrid>
              <a:tr h="5200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Recursive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</a:tr>
              <a:tr h="62635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method call where the method being called is the same as one making call (Function call itself)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Loop is repeated until the certain condition met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5554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55352F9-C7EA-47ED-B30D-EB0FBB4F1615}" type="slidenum">
              <a:rPr lang="en-US" altLang="en-US" smtClean="0"/>
              <a:pPr/>
              <a:t>63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A090364-6DF6-46CA-9B6A-3E31345CF18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2101" y="203200"/>
            <a:ext cx="9815513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6656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8102" y="1839913"/>
            <a:ext cx="10069513" cy="414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6565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B5A3E62-94FA-4178-B855-4BEC12CA9980}" type="slidenum">
              <a:rPr lang="en-US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EBFC07-9CE6-4863-8776-9064FE04E77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579565" y="365125"/>
            <a:ext cx="9774236" cy="863600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IN ORDER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7526" y="4167188"/>
            <a:ext cx="1758949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dirty="0"/>
              <a:t>BAC</a:t>
            </a:r>
          </a:p>
        </p:txBody>
      </p:sp>
      <p:sp>
        <p:nvSpPr>
          <p:cNvPr id="71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67589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6C0FC1-F5DB-400B-99A3-14F197E1ED42}" type="slidenum">
              <a:rPr lang="es-ES" altLang="en-US" smtClean="0">
                <a:latin typeface="Arial" pitchFamily="34" charset="0"/>
              </a:rPr>
              <a:pPr/>
              <a:t>65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67590" name="Group 17"/>
          <p:cNvGrpSpPr>
            <a:grpSpLocks/>
          </p:cNvGrpSpPr>
          <p:nvPr/>
        </p:nvGrpSpPr>
        <p:grpSpPr bwMode="auto">
          <a:xfrm>
            <a:off x="3702051" y="2366964"/>
            <a:ext cx="2393950" cy="2217737"/>
            <a:chOff x="3032086" y="1155809"/>
            <a:chExt cx="2392533" cy="2217474"/>
          </a:xfrm>
        </p:grpSpPr>
        <p:sp>
          <p:nvSpPr>
            <p:cNvPr id="9" name="Oval 8"/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C003C20-8331-4A14-AF19-FC3AF36DB47C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4598989" y="155576"/>
            <a:ext cx="7400924" cy="523875"/>
          </a:xfrm>
        </p:spPr>
        <p:txBody>
          <a:bodyPr/>
          <a:lstStyle/>
          <a:p>
            <a:pPr algn="r" eaLnBrk="1" hangingPunct="1"/>
            <a:r>
              <a:rPr lang="en-IN" altLang="en-US" sz="3600" b="1" smtClean="0">
                <a:solidFill>
                  <a:srgbClr val="E00D50"/>
                </a:solidFill>
                <a:latin typeface="Raleway"/>
              </a:rPr>
              <a:t>IN ORDER TRAVERSAL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29742" y="497711"/>
            <a:ext cx="8530542" cy="4294208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/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H="1">
            <a:off x="4287839" y="1322388"/>
            <a:ext cx="1184276" cy="50006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 rot="20195008">
            <a:off x="3748258" y="1219300"/>
            <a:ext cx="174432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1. Visit Left Subtree</a:t>
            </a:r>
            <a:endParaRPr lang="en-IN" altLang="en-US" sz="140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2587625" y="2744788"/>
            <a:ext cx="523876" cy="61436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 rot="18685898">
            <a:off x="1718638" y="2794894"/>
            <a:ext cx="174432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2. Visit Left Subtree</a:t>
            </a:r>
            <a:endParaRPr lang="en-IN" altLang="en-US" sz="14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46126" y="4816475"/>
            <a:ext cx="2165978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3. Left Subtree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4. Print the Value: d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5. Right Subtree is NULL</a:t>
            </a:r>
            <a:endParaRPr lang="en-IN" altLang="en-US" sz="140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3016250" y="3089275"/>
            <a:ext cx="560388" cy="5064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 rot="18741644">
            <a:off x="3352007" y="3267869"/>
            <a:ext cx="1095375" cy="9540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1400">
                <a:solidFill>
                  <a:srgbClr val="FF0000"/>
                </a:solidFill>
              </a:rPr>
              <a:t>6. Traverse Back.</a:t>
            </a:r>
          </a:p>
          <a:p>
            <a:pPr eaLnBrk="1" hangingPunct="1"/>
            <a:r>
              <a:rPr lang="en-IN" altLang="en-US" sz="1400" b="1">
                <a:solidFill>
                  <a:srgbClr val="660066"/>
                </a:solidFill>
              </a:rPr>
              <a:t>Print the value: b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 flipV="1">
            <a:off x="4514850" y="2892425"/>
            <a:ext cx="585788" cy="635000"/>
          </a:xfrm>
          <a:prstGeom prst="straightConnector1">
            <a:avLst/>
          </a:prstGeom>
          <a:ln>
            <a:prstDash val="sysDash"/>
            <a:headEnd type="arrow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 rot="2840006">
            <a:off x="4334671" y="2853066"/>
            <a:ext cx="164782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1400">
                <a:solidFill>
                  <a:srgbClr val="FF0000"/>
                </a:solidFill>
              </a:rPr>
              <a:t>7. Visit Right Subtree.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738563" y="4816475"/>
            <a:ext cx="2265364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8. Left Subtree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9. Print the Value: e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10. Right Subtree is NULL</a:t>
            </a:r>
            <a:endParaRPr lang="en-IN" altLang="en-US" sz="140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784726" y="1660525"/>
            <a:ext cx="820738" cy="3698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 rot="20139270">
            <a:off x="5053013" y="1792279"/>
            <a:ext cx="1196974" cy="9541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1400">
                <a:solidFill>
                  <a:srgbClr val="FF0000"/>
                </a:solidFill>
              </a:rPr>
              <a:t>11. Traverse Back.</a:t>
            </a:r>
          </a:p>
          <a:p>
            <a:pPr eaLnBrk="1" hangingPunct="1"/>
            <a:r>
              <a:rPr lang="en-IN" altLang="en-US" sz="1400" b="1">
                <a:solidFill>
                  <a:srgbClr val="660066"/>
                </a:solidFill>
              </a:rPr>
              <a:t>Print the value: a</a:t>
            </a:r>
          </a:p>
        </p:txBody>
      </p: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6886576" y="1274763"/>
            <a:ext cx="1192213" cy="4984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 noChangeArrowheads="1"/>
          </p:cNvSpPr>
          <p:nvPr/>
        </p:nvSpPr>
        <p:spPr bwMode="auto">
          <a:xfrm rot="1409870">
            <a:off x="6715028" y="1178025"/>
            <a:ext cx="1963936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12. Visit Right Subtree</a:t>
            </a:r>
            <a:endParaRPr lang="en-IN" altLang="en-US" sz="140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7502525" y="2765425"/>
            <a:ext cx="476251" cy="5667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18588309">
            <a:off x="6439383" y="2906019"/>
            <a:ext cx="184371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13. Visit Left Subtree</a:t>
            </a:r>
            <a:endParaRPr lang="en-IN" altLang="en-US" sz="14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69038" y="4746625"/>
            <a:ext cx="2265364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14. Left Subtree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15. Print the Value: f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16. Right Subtree is NULL</a:t>
            </a:r>
            <a:endParaRPr lang="en-IN" altLang="en-US" sz="140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V="1">
            <a:off x="7859714" y="3092451"/>
            <a:ext cx="530226" cy="56356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 noChangeArrowheads="1"/>
          </p:cNvSpPr>
          <p:nvPr/>
        </p:nvSpPr>
        <p:spPr bwMode="auto">
          <a:xfrm rot="20141834">
            <a:off x="8089901" y="3295640"/>
            <a:ext cx="1190626" cy="9541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IN" altLang="en-US" sz="1400">
                <a:solidFill>
                  <a:srgbClr val="FF0000"/>
                </a:solidFill>
              </a:rPr>
              <a:t>17. Traverse Back.</a:t>
            </a:r>
          </a:p>
          <a:p>
            <a:pPr eaLnBrk="1" hangingPunct="1"/>
            <a:r>
              <a:rPr lang="en-IN" altLang="en-US" sz="1400" b="1">
                <a:solidFill>
                  <a:srgbClr val="660066"/>
                </a:solidFill>
              </a:rPr>
              <a:t>Print the value: c</a:t>
            </a: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H="1" flipV="1">
            <a:off x="9301165" y="2744788"/>
            <a:ext cx="841374" cy="684212"/>
          </a:xfrm>
          <a:prstGeom prst="straightConnector1">
            <a:avLst/>
          </a:prstGeom>
          <a:ln>
            <a:prstDash val="sysDash"/>
            <a:headEnd type="arrow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/>
          <p:cNvSpPr txBox="1">
            <a:spLocks noChangeArrowheads="1"/>
          </p:cNvSpPr>
          <p:nvPr/>
        </p:nvSpPr>
        <p:spPr bwMode="auto">
          <a:xfrm rot="2689057">
            <a:off x="9008723" y="2772669"/>
            <a:ext cx="2013628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IN" altLang="en-US" sz="1400">
                <a:solidFill>
                  <a:srgbClr val="FF0000"/>
                </a:solidFill>
              </a:rPr>
              <a:t>18. Visit Right Subtree.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9159875" y="4840289"/>
            <a:ext cx="2265364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19. Left Subtree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20. Print the Value: g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21. Right Subtree is NULL</a:t>
            </a:r>
            <a:endParaRPr lang="en-IN" altLang="en-US" sz="1400">
              <a:solidFill>
                <a:srgbClr val="FF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1639026" y="560825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0" name="Oval 59"/>
          <p:cNvSpPr/>
          <p:nvPr/>
        </p:nvSpPr>
        <p:spPr bwMode="auto">
          <a:xfrm>
            <a:off x="2863851" y="560825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b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108295" y="560468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e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5447141" y="560170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a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6600740" y="5627287"/>
            <a:ext cx="914400" cy="887771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f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742151" y="5623759"/>
            <a:ext cx="914400" cy="889808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c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8876420" y="5664638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g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8642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7A9837-43A7-44DB-9212-47EA564FFA97}" type="slidenum">
              <a:rPr lang="en-US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67AA283-9F05-4817-9830-82A7C68A8BC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7" grpId="0" animBg="1"/>
      <p:bldP spid="7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55" grpId="0" animBg="1"/>
      <p:bldP spid="55" grpId="1" animBg="1"/>
      <p:bldP spid="58" grpId="0" animBg="1"/>
      <p:bldP spid="5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2101" y="203200"/>
            <a:ext cx="9815513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7" y="1597025"/>
            <a:ext cx="5335588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61063" y="3567113"/>
            <a:ext cx="6099175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b="1">
                <a:solidFill>
                  <a:srgbClr val="008000"/>
                </a:solidFill>
                <a:latin typeface="Open Sans"/>
              </a:rPr>
              <a:t>In-Order Traversal for above example of binary tree is :</a:t>
            </a:r>
          </a:p>
          <a:p>
            <a:pPr algn="ctr" eaLnBrk="1" hangingPunct="1"/>
            <a:r>
              <a:rPr lang="en-US" altLang="en-US"/>
              <a:t/>
            </a:r>
            <a:br>
              <a:rPr lang="en-US" altLang="en-US"/>
            </a:br>
            <a:r>
              <a:rPr lang="en-US" altLang="en-US" sz="2800" b="1">
                <a:solidFill>
                  <a:srgbClr val="333333"/>
                </a:solidFill>
                <a:latin typeface="Open Sans"/>
              </a:rPr>
              <a:t>I - D - J - B - F - A - G - K - C - H</a:t>
            </a:r>
            <a:endParaRPr lang="en-US" altLang="en-US" b="1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69638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2AA286-0B45-4A58-A1A6-88D37856F4F6}" type="slidenum">
              <a:rPr lang="en-US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253ABB-7778-4BC3-A85B-0BCED1BACA7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36"/>
          <p:cNvGrpSpPr>
            <a:grpSpLocks/>
          </p:cNvGrpSpPr>
          <p:nvPr/>
        </p:nvGrpSpPr>
        <p:grpSpPr bwMode="auto">
          <a:xfrm>
            <a:off x="2106614" y="1504950"/>
            <a:ext cx="5253036" cy="3719513"/>
            <a:chOff x="861942" y="1219256"/>
            <a:chExt cx="4704956" cy="4523885"/>
          </a:xfrm>
        </p:grpSpPr>
        <p:sp>
          <p:nvSpPr>
            <p:cNvPr id="3" name="Oval 2"/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/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150099" y="5224463"/>
            <a:ext cx="46672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  /  B  *  C *  D  + E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390651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35263" y="5568950"/>
            <a:ext cx="1020763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 bwMode="auto">
          <a:xfrm flipH="1">
            <a:off x="2058988" y="5094289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 bwMode="auto">
          <a:xfrm>
            <a:off x="2955925" y="5116514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62101" y="203200"/>
            <a:ext cx="9815513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0666" name="Slide Number Placeholder 1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23DA0F2-3B82-4955-BFE0-9D7DDDA6EABE}" type="slidenum">
              <a:rPr lang="en-US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17" name="Date Placeholder 1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0417AED-7E14-4B19-AF21-9B99D08F51F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4"/>
          <p:cNvSpPr txBox="1">
            <a:spLocks noChangeArrowheads="1"/>
          </p:cNvSpPr>
          <p:nvPr/>
        </p:nvSpPr>
        <p:spPr bwMode="auto">
          <a:xfrm>
            <a:off x="1544639" y="304801"/>
            <a:ext cx="9418636" cy="46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BINARY TREE TRAVERSAL USING RECURSIVE APPROACH</a:t>
            </a:r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1574800" y="1198563"/>
            <a:ext cx="4695826" cy="5355312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INORDER USING RECURSIVE: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Inorder (ROOT)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Temp = ROOT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Temp = = NULL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	Return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Left(Temp) != NULL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         Inorder (Left(Temp))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Print (Temp)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Right(Temp) != NULL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       Inorder(Right(Temp))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Inorder	</a:t>
            </a:r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1684" name="Group 11"/>
          <p:cNvGrpSpPr>
            <a:grpSpLocks/>
          </p:cNvGrpSpPr>
          <p:nvPr/>
        </p:nvGrpSpPr>
        <p:grpSpPr bwMode="auto">
          <a:xfrm>
            <a:off x="7031039" y="1792288"/>
            <a:ext cx="3160713" cy="2303462"/>
            <a:chOff x="7619258" y="1376039"/>
            <a:chExt cx="3161193" cy="2302881"/>
          </a:xfrm>
        </p:grpSpPr>
        <p:sp>
          <p:nvSpPr>
            <p:cNvPr id="13" name="Oval 12"/>
            <p:cNvSpPr/>
            <p:nvPr/>
          </p:nvSpPr>
          <p:spPr>
            <a:xfrm>
              <a:off x="9143490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84521" y="2168001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115188" y="2168001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692849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762432" y="3066300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19258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/>
            <p:cNvCxnSpPr>
              <a:stCxn id="13" idx="2"/>
              <a:endCxn id="14" idx="0"/>
            </p:cNvCxnSpPr>
            <p:nvPr/>
          </p:nvCxnSpPr>
          <p:spPr>
            <a:xfrm flipH="1">
              <a:off x="8617947" y="1682349"/>
              <a:ext cx="525543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6"/>
              <a:endCxn id="15" idx="0"/>
            </p:cNvCxnSpPr>
            <p:nvPr/>
          </p:nvCxnSpPr>
          <p:spPr>
            <a:xfrm>
              <a:off x="9810341" y="1682349"/>
              <a:ext cx="636684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3"/>
              <a:endCxn id="18" idx="0"/>
            </p:cNvCxnSpPr>
            <p:nvPr/>
          </p:nvCxnSpPr>
          <p:spPr>
            <a:xfrm flipH="1">
              <a:off x="7952684" y="2690157"/>
              <a:ext cx="430277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5"/>
              <a:endCxn id="17" idx="7"/>
            </p:cNvCxnSpPr>
            <p:nvPr/>
          </p:nvCxnSpPr>
          <p:spPr>
            <a:xfrm>
              <a:off x="8852933" y="2690157"/>
              <a:ext cx="477911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3"/>
              <a:endCxn id="16" idx="0"/>
            </p:cNvCxnSpPr>
            <p:nvPr/>
          </p:nvCxnSpPr>
          <p:spPr>
            <a:xfrm flipH="1">
              <a:off x="10026274" y="2690157"/>
              <a:ext cx="185765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685" name="TextBox 26"/>
          <p:cNvSpPr txBox="1">
            <a:spLocks noChangeArrowheads="1"/>
          </p:cNvSpPr>
          <p:nvPr/>
        </p:nvSpPr>
        <p:spPr bwMode="auto">
          <a:xfrm>
            <a:off x="5694364" y="4799013"/>
            <a:ext cx="6094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S -&gt; Q -&gt; T -&gt; P -&gt; U -&gt; R</a:t>
            </a:r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168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499244-C508-4229-9EB7-4E21853796DF}" type="slidenum">
              <a:rPr lang="en-US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ED666AA-B24D-4CBE-87B7-1ED5B930B65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3"/>
          <p:cNvGrpSpPr>
            <a:grpSpLocks/>
          </p:cNvGrpSpPr>
          <p:nvPr/>
        </p:nvGrpSpPr>
        <p:grpSpPr bwMode="auto">
          <a:xfrm>
            <a:off x="5229226" y="1038225"/>
            <a:ext cx="3767138" cy="965200"/>
            <a:chOff x="0" y="23303"/>
            <a:chExt cx="5643601" cy="1271205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0" y="23303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/>
            <p:cNvSpPr txBox="1"/>
            <p:nvPr/>
          </p:nvSpPr>
          <p:spPr>
            <a:xfrm>
              <a:off x="61835" y="86027"/>
              <a:ext cx="551993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Trees</a:t>
              </a:r>
              <a:endParaRPr lang="en-US" sz="5300" dirty="0"/>
            </a:p>
          </p:txBody>
        </p:sp>
      </p:grpSp>
      <p:grpSp>
        <p:nvGrpSpPr>
          <p:cNvPr id="8195" name="Group 27"/>
          <p:cNvGrpSpPr>
            <a:grpSpLocks/>
          </p:cNvGrpSpPr>
          <p:nvPr/>
        </p:nvGrpSpPr>
        <p:grpSpPr bwMode="auto">
          <a:xfrm>
            <a:off x="5291139" y="2316163"/>
            <a:ext cx="3705225" cy="1270000"/>
            <a:chOff x="0" y="1447148"/>
            <a:chExt cx="5643601" cy="1271205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0" y="1447148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252848"/>
                <a:satOff val="-5806"/>
                <a:lumOff val="-3922"/>
                <a:alphaOff val="0"/>
              </a:schemeClr>
            </a:fillRef>
            <a:effectRef idx="0">
              <a:schemeClr val="accent5">
                <a:hueOff val="-2252848"/>
                <a:satOff val="-5806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6"/>
            <p:cNvSpPr txBox="1"/>
            <p:nvPr/>
          </p:nvSpPr>
          <p:spPr>
            <a:xfrm>
              <a:off x="62868" y="1599693"/>
              <a:ext cx="5517865" cy="9391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Graphs</a:t>
              </a:r>
              <a:endParaRPr lang="en-US" sz="5300" dirty="0"/>
            </a:p>
          </p:txBody>
        </p:sp>
      </p:grpSp>
      <p:grpSp>
        <p:nvGrpSpPr>
          <p:cNvPr id="8196" name="Group 31"/>
          <p:cNvGrpSpPr>
            <a:grpSpLocks/>
          </p:cNvGrpSpPr>
          <p:nvPr/>
        </p:nvGrpSpPr>
        <p:grpSpPr bwMode="auto">
          <a:xfrm>
            <a:off x="5270500" y="3898900"/>
            <a:ext cx="3767138" cy="965200"/>
            <a:chOff x="0" y="2870993"/>
            <a:chExt cx="5643601" cy="1271205"/>
          </a:xfrm>
        </p:grpSpPr>
        <p:sp>
          <p:nvSpPr>
            <p:cNvPr id="30" name="Rectangle: Rounded Corners 29"/>
            <p:cNvSpPr/>
            <p:nvPr/>
          </p:nvSpPr>
          <p:spPr>
            <a:xfrm>
              <a:off x="0" y="2870993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505695"/>
                <a:satOff val="-11613"/>
                <a:lumOff val="-7843"/>
                <a:alphaOff val="0"/>
              </a:schemeClr>
            </a:fillRef>
            <a:effectRef idx="0">
              <a:schemeClr val="accent5">
                <a:hueOff val="-4505695"/>
                <a:satOff val="-11613"/>
                <a:lumOff val="-7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8"/>
            <p:cNvSpPr txBox="1"/>
            <p:nvPr/>
          </p:nvSpPr>
          <p:spPr>
            <a:xfrm>
              <a:off x="61835" y="2933717"/>
              <a:ext cx="551993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Set</a:t>
              </a:r>
              <a:endParaRPr lang="en-US" sz="5300" dirty="0"/>
            </a:p>
          </p:txBody>
        </p:sp>
      </p:grpSp>
      <p:grpSp>
        <p:nvGrpSpPr>
          <p:cNvPr id="8197" name="Group 35"/>
          <p:cNvGrpSpPr>
            <a:grpSpLocks/>
          </p:cNvGrpSpPr>
          <p:nvPr/>
        </p:nvGrpSpPr>
        <p:grpSpPr bwMode="auto">
          <a:xfrm>
            <a:off x="5270500" y="5176839"/>
            <a:ext cx="3829051" cy="965200"/>
            <a:chOff x="0" y="4294838"/>
            <a:chExt cx="5643601" cy="1271205"/>
          </a:xfrm>
        </p:grpSpPr>
        <p:sp>
          <p:nvSpPr>
            <p:cNvPr id="34" name="Rectangle: Rounded Corners 33"/>
            <p:cNvSpPr/>
            <p:nvPr/>
          </p:nvSpPr>
          <p:spPr>
            <a:xfrm>
              <a:off x="0" y="4294838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10"/>
            <p:cNvSpPr txBox="1"/>
            <p:nvPr/>
          </p:nvSpPr>
          <p:spPr>
            <a:xfrm>
              <a:off x="63175" y="4357562"/>
              <a:ext cx="551725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Tables</a:t>
              </a:r>
              <a:endParaRPr lang="en-US" sz="5300" dirty="0"/>
            </a:p>
          </p:txBody>
        </p:sp>
      </p:grpSp>
      <p:sp>
        <p:nvSpPr>
          <p:cNvPr id="8198" name="Rectangle 13"/>
          <p:cNvSpPr>
            <a:spLocks noChangeArrowheads="1"/>
          </p:cNvSpPr>
          <p:nvPr/>
        </p:nvSpPr>
        <p:spPr bwMode="auto">
          <a:xfrm>
            <a:off x="1149351" y="2520951"/>
            <a:ext cx="36449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GB" altLang="en-US" sz="4000"/>
              <a:t>Non Linear Data structures</a:t>
            </a:r>
            <a:endParaRPr lang="en-US" altLang="en-US" sz="4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200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BCAABF-7BF7-49A7-8FCB-6E0A4F8A6E87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2A66141-743F-4B64-A32F-16C8B17905DB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11"/>
          <p:cNvGrpSpPr>
            <a:grpSpLocks/>
          </p:cNvGrpSpPr>
          <p:nvPr/>
        </p:nvGrpSpPr>
        <p:grpSpPr bwMode="auto">
          <a:xfrm>
            <a:off x="9899650" y="203201"/>
            <a:ext cx="2120900" cy="2303463"/>
            <a:chOff x="7619258" y="1376039"/>
            <a:chExt cx="3161193" cy="2302881"/>
          </a:xfrm>
        </p:grpSpPr>
        <p:sp>
          <p:nvSpPr>
            <p:cNvPr id="3" name="Oval 2"/>
            <p:cNvSpPr/>
            <p:nvPr/>
          </p:nvSpPr>
          <p:spPr>
            <a:xfrm>
              <a:off x="9143067" y="137603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284150" y="2168002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115560" y="2168002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9692016" y="305042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762115" y="3066300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619258" y="3050429"/>
              <a:ext cx="664892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  <a:endCxn id="4" idx="0"/>
            </p:cNvCxnSpPr>
            <p:nvPr/>
          </p:nvCxnSpPr>
          <p:spPr>
            <a:xfrm flipH="1">
              <a:off x="8617779" y="1682350"/>
              <a:ext cx="52528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3" idx="6"/>
              <a:endCxn id="5" idx="0"/>
            </p:cNvCxnSpPr>
            <p:nvPr/>
          </p:nvCxnSpPr>
          <p:spPr>
            <a:xfrm>
              <a:off x="9810324" y="1682350"/>
              <a:ext cx="63649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8" idx="0"/>
            </p:cNvCxnSpPr>
            <p:nvPr/>
          </p:nvCxnSpPr>
          <p:spPr>
            <a:xfrm flipH="1">
              <a:off x="7952888" y="2690157"/>
              <a:ext cx="430642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7" idx="7"/>
            </p:cNvCxnSpPr>
            <p:nvPr/>
          </p:nvCxnSpPr>
          <p:spPr>
            <a:xfrm>
              <a:off x="8852029" y="2690157"/>
              <a:ext cx="477965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0"/>
            </p:cNvCxnSpPr>
            <p:nvPr/>
          </p:nvCxnSpPr>
          <p:spPr>
            <a:xfrm flipH="1">
              <a:off x="10025646" y="2690157"/>
              <a:ext cx="186926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188547" y="105014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Inorder</a:t>
            </a:r>
            <a:r>
              <a:rPr lang="en-US" sz="1400" b="1" dirty="0"/>
              <a:t>(P)</a:t>
            </a:r>
          </a:p>
          <a:p>
            <a:pPr>
              <a:defRPr/>
            </a:pPr>
            <a:r>
              <a:rPr lang="en-US" sz="1400" dirty="0"/>
              <a:t>Temp = P </a:t>
            </a:r>
          </a:p>
          <a:p>
            <a:pPr>
              <a:defRPr/>
            </a:pPr>
            <a:r>
              <a:rPr lang="en-US" sz="1400" dirty="0"/>
              <a:t>P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 (Q)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(R)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(P) 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00313" y="1762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7020" y="88792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 err="1"/>
              <a:t>Inorder</a:t>
            </a:r>
            <a:r>
              <a:rPr lang="en-US" dirty="0"/>
              <a:t>(Q)</a:t>
            </a:r>
          </a:p>
          <a:p>
            <a:pPr>
              <a:defRPr/>
            </a:pPr>
            <a:r>
              <a:rPr lang="en-US" b="0" dirty="0"/>
              <a:t>Temp = Q</a:t>
            </a:r>
          </a:p>
          <a:p>
            <a:pPr>
              <a:defRPr/>
            </a:pPr>
            <a:r>
              <a:rPr lang="en-US" b="0" dirty="0"/>
              <a:t>Q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pPr>
              <a:defRPr/>
            </a:pPr>
            <a:r>
              <a:rPr lang="en-US" b="0" dirty="0"/>
              <a:t>      </a:t>
            </a:r>
            <a:r>
              <a:rPr lang="en-US" b="0" dirty="0" err="1"/>
              <a:t>Inorder</a:t>
            </a:r>
            <a:r>
              <a:rPr lang="en-US" b="0" dirty="0"/>
              <a:t> (S)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Right(P)!=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pPr>
              <a:defRPr/>
            </a:pPr>
            <a:r>
              <a:rPr lang="en-US" b="0" dirty="0"/>
              <a:t>       </a:t>
            </a:r>
            <a:r>
              <a:rPr lang="en-US" b="0" dirty="0" err="1"/>
              <a:t>Inorder</a:t>
            </a:r>
            <a:r>
              <a:rPr lang="en-US" b="0" dirty="0"/>
              <a:t>(T)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</a:t>
            </a:r>
            <a:r>
              <a:rPr lang="en-US" b="0" dirty="0" err="1"/>
              <a:t>Inorder</a:t>
            </a:r>
            <a:r>
              <a:rPr lang="en-US" b="0" dirty="0"/>
              <a:t>(Q) 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878515" y="190500"/>
            <a:ext cx="434974" cy="4651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715" name="TextBox 26"/>
          <p:cNvSpPr txBox="1">
            <a:spLocks noChangeArrowheads="1"/>
          </p:cNvSpPr>
          <p:nvPr/>
        </p:nvSpPr>
        <p:spPr bwMode="auto">
          <a:xfrm>
            <a:off x="9717088" y="2667000"/>
            <a:ext cx="2520949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>
                <a:latin typeface="Times New Roman" pitchFamily="18" charset="0"/>
                <a:cs typeface="Times New Roman" pitchFamily="18" charset="0"/>
              </a:rPr>
              <a:t>S -&gt; Q -&gt; T -&gt; P -&gt; U -&gt; R</a:t>
            </a:r>
            <a:endParaRPr lang="en-IN" altLang="en-US"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79332" y="105014"/>
            <a:ext cx="280825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Inorder</a:t>
            </a:r>
            <a:r>
              <a:rPr lang="en-US" sz="1400" b="1" dirty="0"/>
              <a:t>(S)</a:t>
            </a:r>
          </a:p>
          <a:p>
            <a:pPr>
              <a:defRPr/>
            </a:pPr>
            <a:r>
              <a:rPr lang="en-US" sz="1400" dirty="0"/>
              <a:t>Temp = S</a:t>
            </a:r>
          </a:p>
          <a:p>
            <a:pPr>
              <a:defRPr/>
            </a:pPr>
            <a:r>
              <a:rPr lang="en-US" sz="1400" dirty="0"/>
              <a:t>S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pPr>
              <a:defRPr/>
            </a:pPr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(S)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264524" y="180976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026" y="3534014"/>
            <a:ext cx="2773017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Inorder</a:t>
            </a:r>
            <a:r>
              <a:rPr lang="en-US" sz="1400" b="1" dirty="0"/>
              <a:t>(T)</a:t>
            </a:r>
          </a:p>
          <a:p>
            <a:pPr>
              <a:defRPr/>
            </a:pPr>
            <a:r>
              <a:rPr lang="en-US" sz="1400" dirty="0"/>
              <a:t>Temp = T</a:t>
            </a:r>
          </a:p>
          <a:p>
            <a:pPr>
              <a:defRPr/>
            </a:pPr>
            <a:r>
              <a:rPr lang="en-US" sz="1400" dirty="0"/>
              <a:t>T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pPr>
              <a:defRPr/>
            </a:pPr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(T)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952625" y="3611563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4178" y="354374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 err="1"/>
              <a:t>Inorder</a:t>
            </a:r>
            <a:r>
              <a:rPr lang="en-US" dirty="0"/>
              <a:t>(R)</a:t>
            </a:r>
          </a:p>
          <a:p>
            <a:pPr>
              <a:defRPr/>
            </a:pPr>
            <a:r>
              <a:rPr lang="en-US" b="0" dirty="0"/>
              <a:t>Temp = R</a:t>
            </a:r>
          </a:p>
          <a:p>
            <a:pPr>
              <a:defRPr/>
            </a:pPr>
            <a:r>
              <a:rPr lang="en-US" b="0" dirty="0"/>
              <a:t>R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pPr>
              <a:defRPr/>
            </a:pPr>
            <a:r>
              <a:rPr lang="en-US" b="0" dirty="0"/>
              <a:t>      </a:t>
            </a:r>
            <a:r>
              <a:rPr lang="en-US" b="0" dirty="0" err="1"/>
              <a:t>Inorder</a:t>
            </a:r>
            <a:r>
              <a:rPr lang="en-US" b="0" dirty="0"/>
              <a:t> (U)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pPr>
              <a:defRPr/>
            </a:pPr>
            <a:r>
              <a:rPr lang="en-US" b="0" dirty="0"/>
              <a:t>       </a:t>
            </a:r>
            <a:r>
              <a:rPr lang="en-US" b="0" dirty="0" err="1"/>
              <a:t>Inorder</a:t>
            </a:r>
            <a:r>
              <a:rPr lang="en-US" b="0" dirty="0"/>
              <a:t>()</a:t>
            </a:r>
            <a:r>
              <a:rPr lang="en-US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</a:t>
            </a:r>
            <a:r>
              <a:rPr lang="en-US" b="0" dirty="0" err="1"/>
              <a:t>Inorder</a:t>
            </a:r>
            <a:r>
              <a:rPr lang="en-US" b="0" dirty="0"/>
              <a:t>(R) 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960937" y="36115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3931" y="353401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Inorder</a:t>
            </a:r>
            <a:r>
              <a:rPr lang="en-US" sz="1400" b="1" dirty="0"/>
              <a:t>(U)</a:t>
            </a:r>
          </a:p>
          <a:p>
            <a:pPr>
              <a:defRPr/>
            </a:pPr>
            <a:r>
              <a:rPr lang="en-US" sz="1400" dirty="0"/>
              <a:t>Temp = U</a:t>
            </a:r>
          </a:p>
          <a:p>
            <a:pPr>
              <a:defRPr/>
            </a:pPr>
            <a:r>
              <a:rPr lang="en-US" sz="1400" dirty="0"/>
              <a:t>U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pPr>
              <a:defRPr/>
            </a:pPr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(U)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272462" y="3606801"/>
            <a:ext cx="431801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2733" name="Slide Number Placeholder 1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5143439-4175-466F-9DF6-5AAA367B314E}" type="slidenum">
              <a:rPr lang="en-US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16" name="Date Placeholder 1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2F0DE1B-DCD4-44C6-851C-70164688D7F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0" grpId="0" animBg="1"/>
      <p:bldP spid="34" grpId="0" animBg="1"/>
      <p:bldP spid="38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17"/>
          <p:cNvSpPr txBox="1">
            <a:spLocks noChangeArrowheads="1"/>
          </p:cNvSpPr>
          <p:nvPr/>
        </p:nvSpPr>
        <p:spPr bwMode="auto">
          <a:xfrm>
            <a:off x="2613026" y="131764"/>
            <a:ext cx="2601913" cy="323165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Inorder (ROOT) // Inorder (P)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3,4,5: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Left(Temp)=NULL 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// Left(Temp) =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7: Inorder(Q)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Inorder(ROOT) // Assume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Left (Q)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7: Left(Temp)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 // Left(Temp) =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Inorder (ROOT) // Assume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9: Print(Temp)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 : S</a:t>
            </a:r>
          </a:p>
        </p:txBody>
      </p:sp>
      <p:grpSp>
        <p:nvGrpSpPr>
          <p:cNvPr id="73731" name="Group 20"/>
          <p:cNvGrpSpPr>
            <a:grpSpLocks/>
          </p:cNvGrpSpPr>
          <p:nvPr/>
        </p:nvGrpSpPr>
        <p:grpSpPr bwMode="auto">
          <a:xfrm>
            <a:off x="5286375" y="1114425"/>
            <a:ext cx="1241426" cy="1946275"/>
            <a:chOff x="7619258" y="1376039"/>
            <a:chExt cx="3161193" cy="2302881"/>
          </a:xfrm>
        </p:grpSpPr>
        <p:sp>
          <p:nvSpPr>
            <p:cNvPr id="23" name="Oval 22"/>
            <p:cNvSpPr/>
            <p:nvPr/>
          </p:nvSpPr>
          <p:spPr>
            <a:xfrm>
              <a:off x="9143262" y="1376039"/>
              <a:ext cx="667002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286263" y="2166833"/>
              <a:ext cx="662961" cy="6142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113449" y="2166833"/>
              <a:ext cx="667002" cy="6142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9693034" y="3049667"/>
              <a:ext cx="667002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63272" y="3066572"/>
              <a:ext cx="662961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619258" y="3049667"/>
              <a:ext cx="667005" cy="6123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>
              <a:stCxn id="23" idx="2"/>
              <a:endCxn id="24" idx="0"/>
            </p:cNvCxnSpPr>
            <p:nvPr/>
          </p:nvCxnSpPr>
          <p:spPr>
            <a:xfrm flipH="1">
              <a:off x="8617744" y="1682214"/>
              <a:ext cx="525518" cy="48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3" idx="6"/>
              <a:endCxn id="26" idx="0"/>
            </p:cNvCxnSpPr>
            <p:nvPr/>
          </p:nvCxnSpPr>
          <p:spPr>
            <a:xfrm>
              <a:off x="9810264" y="1682214"/>
              <a:ext cx="638707" cy="48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3"/>
              <a:endCxn id="29" idx="0"/>
            </p:cNvCxnSpPr>
            <p:nvPr/>
          </p:nvCxnSpPr>
          <p:spPr>
            <a:xfrm flipH="1">
              <a:off x="7950739" y="2690898"/>
              <a:ext cx="432543" cy="358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4" idx="5"/>
              <a:endCxn id="28" idx="7"/>
            </p:cNvCxnSpPr>
            <p:nvPr/>
          </p:nvCxnSpPr>
          <p:spPr>
            <a:xfrm>
              <a:off x="8852205" y="2690898"/>
              <a:ext cx="477009" cy="46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3"/>
              <a:endCxn id="27" idx="0"/>
            </p:cNvCxnSpPr>
            <p:nvPr/>
          </p:nvCxnSpPr>
          <p:spPr>
            <a:xfrm flipH="1">
              <a:off x="10024515" y="2690898"/>
              <a:ext cx="185953" cy="358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732" name="TextBox 1"/>
          <p:cNvSpPr txBox="1">
            <a:spLocks noChangeArrowheads="1"/>
          </p:cNvSpPr>
          <p:nvPr/>
        </p:nvSpPr>
        <p:spPr bwMode="auto">
          <a:xfrm>
            <a:off x="6672264" y="336550"/>
            <a:ext cx="2600325" cy="1200329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Inorder(ROOT) // Assume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ROOT // Temp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3,6: Fails,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Q</a:t>
            </a:r>
          </a:p>
        </p:txBody>
      </p:sp>
      <p:grpSp>
        <p:nvGrpSpPr>
          <p:cNvPr id="73733" name="Group 36"/>
          <p:cNvGrpSpPr>
            <a:grpSpLocks/>
          </p:cNvGrpSpPr>
          <p:nvPr/>
        </p:nvGrpSpPr>
        <p:grpSpPr bwMode="auto">
          <a:xfrm>
            <a:off x="7534277" y="1781175"/>
            <a:ext cx="1211262" cy="1290638"/>
            <a:chOff x="7619258" y="1376039"/>
            <a:chExt cx="3161193" cy="2302881"/>
          </a:xfrm>
        </p:grpSpPr>
        <p:sp>
          <p:nvSpPr>
            <p:cNvPr id="38" name="Oval 37"/>
            <p:cNvSpPr/>
            <p:nvPr/>
          </p:nvSpPr>
          <p:spPr>
            <a:xfrm>
              <a:off x="9143922" y="1376039"/>
              <a:ext cx="667042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86300" y="2166327"/>
              <a:ext cx="662897" cy="614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113409" y="2166327"/>
              <a:ext cx="667042" cy="61466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94957" y="3050089"/>
              <a:ext cx="662897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762756" y="3067085"/>
              <a:ext cx="667042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619258" y="3050089"/>
              <a:ext cx="667042" cy="6118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>
              <a:stCxn id="38" idx="2"/>
              <a:endCxn id="39" idx="0"/>
            </p:cNvCxnSpPr>
            <p:nvPr/>
          </p:nvCxnSpPr>
          <p:spPr>
            <a:xfrm flipH="1">
              <a:off x="8617748" y="1681957"/>
              <a:ext cx="526173" cy="484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8" idx="6"/>
              <a:endCxn id="40" idx="0"/>
            </p:cNvCxnSpPr>
            <p:nvPr/>
          </p:nvCxnSpPr>
          <p:spPr>
            <a:xfrm>
              <a:off x="9810964" y="1681957"/>
              <a:ext cx="638039" cy="484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3"/>
              <a:endCxn id="43" idx="0"/>
            </p:cNvCxnSpPr>
            <p:nvPr/>
          </p:nvCxnSpPr>
          <p:spPr>
            <a:xfrm flipH="1">
              <a:off x="7950707" y="2690352"/>
              <a:ext cx="430883" cy="359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5"/>
              <a:endCxn id="42" idx="7"/>
            </p:cNvCxnSpPr>
            <p:nvPr/>
          </p:nvCxnSpPr>
          <p:spPr>
            <a:xfrm>
              <a:off x="8853904" y="2690352"/>
              <a:ext cx="476459" cy="464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3"/>
              <a:endCxn id="41" idx="0"/>
            </p:cNvCxnSpPr>
            <p:nvPr/>
          </p:nvCxnSpPr>
          <p:spPr>
            <a:xfrm flipH="1">
              <a:off x="10026405" y="2690352"/>
              <a:ext cx="186439" cy="359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734" name="TextBox 48"/>
          <p:cNvSpPr txBox="1">
            <a:spLocks noChangeArrowheads="1"/>
          </p:cNvSpPr>
          <p:nvPr/>
        </p:nvSpPr>
        <p:spPr bwMode="auto">
          <a:xfrm>
            <a:off x="9445625" y="188914"/>
            <a:ext cx="2497138" cy="193899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10: Right(Temp) = Null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               // Right(Temp) = 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 Inorder(Right (Temp))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               // Inorder(T)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Inorder(T)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ROOT // Temp = 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Q T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0742614" y="603250"/>
            <a:ext cx="96837" cy="142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736" name="Group 51"/>
          <p:cNvGrpSpPr>
            <a:grpSpLocks/>
          </p:cNvGrpSpPr>
          <p:nvPr/>
        </p:nvGrpSpPr>
        <p:grpSpPr bwMode="auto">
          <a:xfrm>
            <a:off x="10506075" y="2433638"/>
            <a:ext cx="1593851" cy="1104900"/>
            <a:chOff x="7619258" y="1376039"/>
            <a:chExt cx="3161193" cy="2302881"/>
          </a:xfrm>
        </p:grpSpPr>
        <p:sp>
          <p:nvSpPr>
            <p:cNvPr id="53" name="Oval 52"/>
            <p:cNvSpPr/>
            <p:nvPr/>
          </p:nvSpPr>
          <p:spPr>
            <a:xfrm>
              <a:off x="9143180" y="1376039"/>
              <a:ext cx="667503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283613" y="2166826"/>
              <a:ext cx="66750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0116098" y="2166826"/>
              <a:ext cx="664353" cy="61211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9694185" y="3050260"/>
              <a:ext cx="664353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762200" y="3066803"/>
              <a:ext cx="66435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619258" y="3050260"/>
              <a:ext cx="664355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9" name="Straight Arrow Connector 58"/>
            <p:cNvCxnSpPr>
              <a:stCxn id="53" idx="2"/>
              <a:endCxn id="54" idx="0"/>
            </p:cNvCxnSpPr>
            <p:nvPr/>
          </p:nvCxnSpPr>
          <p:spPr>
            <a:xfrm flipH="1">
              <a:off x="8617365" y="1683751"/>
              <a:ext cx="525815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3" idx="6"/>
              <a:endCxn id="55" idx="0"/>
            </p:cNvCxnSpPr>
            <p:nvPr/>
          </p:nvCxnSpPr>
          <p:spPr>
            <a:xfrm>
              <a:off x="9810683" y="1683751"/>
              <a:ext cx="6360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4" idx="3"/>
              <a:endCxn id="58" idx="0"/>
            </p:cNvCxnSpPr>
            <p:nvPr/>
          </p:nvCxnSpPr>
          <p:spPr>
            <a:xfrm flipH="1">
              <a:off x="7953009" y="2689607"/>
              <a:ext cx="428209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4" idx="5"/>
              <a:endCxn id="57" idx="7"/>
            </p:cNvCxnSpPr>
            <p:nvPr/>
          </p:nvCxnSpPr>
          <p:spPr>
            <a:xfrm>
              <a:off x="8853509" y="2689607"/>
              <a:ext cx="478587" cy="466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5" idx="3"/>
              <a:endCxn id="56" idx="0"/>
            </p:cNvCxnSpPr>
            <p:nvPr/>
          </p:nvCxnSpPr>
          <p:spPr>
            <a:xfrm flipH="1">
              <a:off x="10024787" y="2689607"/>
              <a:ext cx="188916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737" name="TextBox 63"/>
          <p:cNvSpPr txBox="1">
            <a:spLocks noChangeArrowheads="1"/>
          </p:cNvSpPr>
          <p:nvPr/>
        </p:nvSpPr>
        <p:spPr bwMode="auto">
          <a:xfrm>
            <a:off x="2574925" y="4094163"/>
            <a:ext cx="2471739" cy="138499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Inorder(P)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ROOT // Temp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Print 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Q T P</a:t>
            </a:r>
          </a:p>
        </p:txBody>
      </p:sp>
      <p:grpSp>
        <p:nvGrpSpPr>
          <p:cNvPr id="73738" name="Group 64"/>
          <p:cNvGrpSpPr>
            <a:grpSpLocks/>
          </p:cNvGrpSpPr>
          <p:nvPr/>
        </p:nvGrpSpPr>
        <p:grpSpPr bwMode="auto">
          <a:xfrm>
            <a:off x="3336925" y="5711825"/>
            <a:ext cx="1595438" cy="1104900"/>
            <a:chOff x="7619258" y="1376039"/>
            <a:chExt cx="3161193" cy="2302881"/>
          </a:xfrm>
        </p:grpSpPr>
        <p:sp>
          <p:nvSpPr>
            <p:cNvPr id="66" name="Oval 65"/>
            <p:cNvSpPr/>
            <p:nvPr/>
          </p:nvSpPr>
          <p:spPr>
            <a:xfrm>
              <a:off x="9144809" y="1376039"/>
              <a:ext cx="663692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286097" y="2166828"/>
              <a:ext cx="663694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0113612" y="2166828"/>
              <a:ext cx="666839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692120" y="3050260"/>
              <a:ext cx="666839" cy="61211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761063" y="3066805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19258" y="3050260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Straight Arrow Connector 71"/>
            <p:cNvCxnSpPr>
              <a:stCxn id="66" idx="2"/>
              <a:endCxn id="67" idx="0"/>
            </p:cNvCxnSpPr>
            <p:nvPr/>
          </p:nvCxnSpPr>
          <p:spPr>
            <a:xfrm flipH="1">
              <a:off x="8619516" y="1683753"/>
              <a:ext cx="525294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6" idx="6"/>
              <a:endCxn id="68" idx="0"/>
            </p:cNvCxnSpPr>
            <p:nvPr/>
          </p:nvCxnSpPr>
          <p:spPr>
            <a:xfrm>
              <a:off x="9808501" y="1683753"/>
              <a:ext cx="638530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7" idx="3"/>
              <a:endCxn id="71" idx="0"/>
            </p:cNvCxnSpPr>
            <p:nvPr/>
          </p:nvCxnSpPr>
          <p:spPr>
            <a:xfrm flipH="1">
              <a:off x="7952677" y="2689609"/>
              <a:ext cx="430930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7" idx="5"/>
              <a:endCxn id="70" idx="7"/>
            </p:cNvCxnSpPr>
            <p:nvPr/>
          </p:nvCxnSpPr>
          <p:spPr>
            <a:xfrm>
              <a:off x="8852280" y="2689609"/>
              <a:ext cx="478111" cy="466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8" idx="3"/>
              <a:endCxn id="69" idx="0"/>
            </p:cNvCxnSpPr>
            <p:nvPr/>
          </p:nvCxnSpPr>
          <p:spPr>
            <a:xfrm flipH="1">
              <a:off x="10025539" y="2689609"/>
              <a:ext cx="185581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739" name="TextBox 76"/>
          <p:cNvSpPr txBox="1">
            <a:spLocks noChangeArrowheads="1"/>
          </p:cNvSpPr>
          <p:nvPr/>
        </p:nvSpPr>
        <p:spPr bwMode="auto">
          <a:xfrm>
            <a:off x="5237163" y="3470276"/>
            <a:ext cx="2614612" cy="2677656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10: Right (Temp) = NULL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              // Right (Temp)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 Inorder( R)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 (ROOT) // Assume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ROOT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Left(Temp) = NULL // U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7: Inorder(U)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Inorder(ROOT) // Assume U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U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Print 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Q T P U</a:t>
            </a:r>
          </a:p>
        </p:txBody>
      </p:sp>
      <p:grpSp>
        <p:nvGrpSpPr>
          <p:cNvPr id="73740" name="Group 86"/>
          <p:cNvGrpSpPr>
            <a:grpSpLocks/>
          </p:cNvGrpSpPr>
          <p:nvPr/>
        </p:nvGrpSpPr>
        <p:grpSpPr bwMode="auto">
          <a:xfrm>
            <a:off x="7923213" y="5588000"/>
            <a:ext cx="1593851" cy="1104900"/>
            <a:chOff x="7619258" y="1376039"/>
            <a:chExt cx="3161193" cy="2302881"/>
          </a:xfrm>
        </p:grpSpPr>
        <p:sp>
          <p:nvSpPr>
            <p:cNvPr id="88" name="Oval 87"/>
            <p:cNvSpPr/>
            <p:nvPr/>
          </p:nvSpPr>
          <p:spPr>
            <a:xfrm>
              <a:off x="9143180" y="1376039"/>
              <a:ext cx="66750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283611" y="2166828"/>
              <a:ext cx="667503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10116096" y="2166828"/>
              <a:ext cx="664355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694183" y="3050260"/>
              <a:ext cx="664355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8762198" y="3066805"/>
              <a:ext cx="664355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619258" y="3050260"/>
              <a:ext cx="66435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Arrow Connector 93"/>
            <p:cNvCxnSpPr>
              <a:stCxn id="88" idx="2"/>
              <a:endCxn id="89" idx="0"/>
            </p:cNvCxnSpPr>
            <p:nvPr/>
          </p:nvCxnSpPr>
          <p:spPr>
            <a:xfrm flipH="1">
              <a:off x="8617363" y="1683753"/>
              <a:ext cx="5258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8" idx="6"/>
              <a:endCxn id="90" idx="0"/>
            </p:cNvCxnSpPr>
            <p:nvPr/>
          </p:nvCxnSpPr>
          <p:spPr>
            <a:xfrm>
              <a:off x="9810683" y="1683753"/>
              <a:ext cx="6360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9" idx="3"/>
              <a:endCxn id="93" idx="0"/>
            </p:cNvCxnSpPr>
            <p:nvPr/>
          </p:nvCxnSpPr>
          <p:spPr>
            <a:xfrm flipH="1">
              <a:off x="7953009" y="2689609"/>
              <a:ext cx="428209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9" idx="5"/>
              <a:endCxn id="92" idx="7"/>
            </p:cNvCxnSpPr>
            <p:nvPr/>
          </p:nvCxnSpPr>
          <p:spPr>
            <a:xfrm>
              <a:off x="8853509" y="2689609"/>
              <a:ext cx="478587" cy="466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0" idx="3"/>
              <a:endCxn id="91" idx="0"/>
            </p:cNvCxnSpPr>
            <p:nvPr/>
          </p:nvCxnSpPr>
          <p:spPr>
            <a:xfrm flipH="1">
              <a:off x="10024787" y="2689609"/>
              <a:ext cx="188916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741" name="TextBox 99"/>
          <p:cNvSpPr txBox="1">
            <a:spLocks noChangeArrowheads="1"/>
          </p:cNvSpPr>
          <p:nvPr/>
        </p:nvSpPr>
        <p:spPr bwMode="auto">
          <a:xfrm>
            <a:off x="9471025" y="3738563"/>
            <a:ext cx="2471739" cy="138499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Inorder(ROOT) // Inorder(R)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ROOT // Temp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Print( 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Q T P U R 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13: End</a:t>
            </a:r>
          </a:p>
        </p:txBody>
      </p:sp>
      <p:grpSp>
        <p:nvGrpSpPr>
          <p:cNvPr id="73742" name="Group 100"/>
          <p:cNvGrpSpPr>
            <a:grpSpLocks/>
          </p:cNvGrpSpPr>
          <p:nvPr/>
        </p:nvGrpSpPr>
        <p:grpSpPr bwMode="auto">
          <a:xfrm>
            <a:off x="10450515" y="5427664"/>
            <a:ext cx="1595436" cy="1104900"/>
            <a:chOff x="7619258" y="1376039"/>
            <a:chExt cx="3161193" cy="2302881"/>
          </a:xfrm>
        </p:grpSpPr>
        <p:sp>
          <p:nvSpPr>
            <p:cNvPr id="102" name="Oval 101"/>
            <p:cNvSpPr/>
            <p:nvPr/>
          </p:nvSpPr>
          <p:spPr>
            <a:xfrm>
              <a:off x="9144808" y="1376039"/>
              <a:ext cx="663694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8286097" y="2166826"/>
              <a:ext cx="663692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10113612" y="2166826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692120" y="3050260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761061" y="3066803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19258" y="3050260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>
              <a:stCxn id="102" idx="2"/>
              <a:endCxn id="103" idx="0"/>
            </p:cNvCxnSpPr>
            <p:nvPr/>
          </p:nvCxnSpPr>
          <p:spPr>
            <a:xfrm flipH="1">
              <a:off x="8619516" y="1683751"/>
              <a:ext cx="525292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2" idx="6"/>
              <a:endCxn id="104" idx="0"/>
            </p:cNvCxnSpPr>
            <p:nvPr/>
          </p:nvCxnSpPr>
          <p:spPr>
            <a:xfrm>
              <a:off x="9808503" y="1683751"/>
              <a:ext cx="638529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3" idx="3"/>
              <a:endCxn id="107" idx="0"/>
            </p:cNvCxnSpPr>
            <p:nvPr/>
          </p:nvCxnSpPr>
          <p:spPr>
            <a:xfrm flipH="1">
              <a:off x="7952677" y="2689607"/>
              <a:ext cx="430928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3" idx="5"/>
              <a:endCxn id="106" idx="7"/>
            </p:cNvCxnSpPr>
            <p:nvPr/>
          </p:nvCxnSpPr>
          <p:spPr>
            <a:xfrm>
              <a:off x="8852281" y="2689607"/>
              <a:ext cx="478111" cy="466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4" idx="3"/>
              <a:endCxn id="105" idx="0"/>
            </p:cNvCxnSpPr>
            <p:nvPr/>
          </p:nvCxnSpPr>
          <p:spPr>
            <a:xfrm flipH="1">
              <a:off x="10025539" y="2689607"/>
              <a:ext cx="185584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371975" y="2941638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5276850" y="896938"/>
            <a:ext cx="431801" cy="455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8804277" y="1193801"/>
            <a:ext cx="433388" cy="303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9" name="Oval 78"/>
          <p:cNvSpPr/>
          <p:nvPr/>
        </p:nvSpPr>
        <p:spPr>
          <a:xfrm>
            <a:off x="7273925" y="1825625"/>
            <a:ext cx="431801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11472862" y="1685926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Oval 81"/>
          <p:cNvSpPr/>
          <p:nvPr/>
        </p:nvSpPr>
        <p:spPr>
          <a:xfrm>
            <a:off x="10083799" y="247650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" name="Oval 82"/>
          <p:cNvSpPr/>
          <p:nvPr/>
        </p:nvSpPr>
        <p:spPr>
          <a:xfrm>
            <a:off x="4521201" y="5003800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4" name="Oval 83"/>
          <p:cNvSpPr/>
          <p:nvPr/>
        </p:nvSpPr>
        <p:spPr>
          <a:xfrm>
            <a:off x="2894014" y="6116638"/>
            <a:ext cx="4333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5" name="Oval 84"/>
          <p:cNvSpPr/>
          <p:nvPr/>
        </p:nvSpPr>
        <p:spPr>
          <a:xfrm>
            <a:off x="7212012" y="567690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Oval 98"/>
          <p:cNvSpPr/>
          <p:nvPr/>
        </p:nvSpPr>
        <p:spPr>
          <a:xfrm>
            <a:off x="8037513" y="5397500"/>
            <a:ext cx="4333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5" name="Oval 124"/>
          <p:cNvSpPr/>
          <p:nvPr/>
        </p:nvSpPr>
        <p:spPr>
          <a:xfrm>
            <a:off x="11101388" y="46910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7" name="Oval 126"/>
          <p:cNvSpPr/>
          <p:nvPr/>
        </p:nvSpPr>
        <p:spPr>
          <a:xfrm>
            <a:off x="10199687" y="5356226"/>
            <a:ext cx="431801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755" name="TextBox 1"/>
          <p:cNvSpPr txBox="1">
            <a:spLocks noChangeArrowheads="1"/>
          </p:cNvSpPr>
          <p:nvPr/>
        </p:nvSpPr>
        <p:spPr bwMode="auto">
          <a:xfrm>
            <a:off x="44451" y="1698625"/>
            <a:ext cx="2471739" cy="3786188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INORDER USING RECURSIVE: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Inorder (ROOT)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2: Temp = ROOT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3: If Temp ==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4: 	Return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5: End If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6: If Left(Temp) !=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7: Inorder (Left(Temp))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8: End If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9: Print (Temp)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10 :If Right(Temp) !=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11: Inorder(Right(Temp))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12: End If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13: End Inorder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endParaRPr lang="en-IN" altLang="en-US" sz="1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375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DA9135D-365C-43DE-B2C0-35651820BF4F}" type="slidenum">
              <a:rPr lang="en-US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959290-0970-4CC8-91B2-AA0617B338D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49" y="2017713"/>
            <a:ext cx="11496676" cy="415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62100" y="203201"/>
            <a:ext cx="10039349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475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9577AC-BF3D-4924-A1E7-2BA368C11141}" type="slidenum">
              <a:rPr lang="en-US" altLang="en-US" smtClean="0"/>
              <a:pPr/>
              <a:t>72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1F9F0F-DC13-4165-9D14-A4EFD5A9DDA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1579565" y="365125"/>
            <a:ext cx="9774236" cy="863600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PRE ORDER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7526" y="4167188"/>
            <a:ext cx="1758949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dirty="0"/>
              <a:t>ABC</a:t>
            </a:r>
          </a:p>
        </p:txBody>
      </p:sp>
      <p:sp>
        <p:nvSpPr>
          <p:cNvPr id="71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75781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F34924-23B4-4AC9-8084-E12AEB572A34}" type="slidenum">
              <a:rPr lang="es-ES" altLang="en-US" smtClean="0">
                <a:latin typeface="Arial" pitchFamily="34" charset="0"/>
              </a:rPr>
              <a:pPr/>
              <a:t>73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75782" name="Group 17"/>
          <p:cNvGrpSpPr>
            <a:grpSpLocks/>
          </p:cNvGrpSpPr>
          <p:nvPr/>
        </p:nvGrpSpPr>
        <p:grpSpPr bwMode="auto">
          <a:xfrm>
            <a:off x="3702051" y="2366964"/>
            <a:ext cx="2393950" cy="2217737"/>
            <a:chOff x="3032086" y="1155809"/>
            <a:chExt cx="2392533" cy="2217474"/>
          </a:xfrm>
        </p:grpSpPr>
        <p:sp>
          <p:nvSpPr>
            <p:cNvPr id="9" name="Oval 8"/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8A286E-3C9A-4E23-A50B-36B352590DA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77978" y="894730"/>
            <a:ext cx="7542213" cy="3651250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/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449639" y="1079501"/>
            <a:ext cx="184339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1. Print the Value: a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2. Visit Left Sub Tree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1374574" y="5579643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a</a:t>
            </a:r>
          </a:p>
        </p:txBody>
      </p:sp>
      <p:sp>
        <p:nvSpPr>
          <p:cNvPr id="60" name="Oval 59"/>
          <p:cNvSpPr/>
          <p:nvPr/>
        </p:nvSpPr>
        <p:spPr bwMode="auto">
          <a:xfrm>
            <a:off x="2857326" y="5664837"/>
            <a:ext cx="914400" cy="875822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b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326357" y="5677676"/>
            <a:ext cx="914400" cy="840946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5767892" y="5642306"/>
            <a:ext cx="914400" cy="878389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e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207957" y="563196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c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8697689" y="5641513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f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10089557" y="5609038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g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452564" y="2262189"/>
            <a:ext cx="184512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3. Print the Value: b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4. Visit Left Sub Tree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100139" y="4467225"/>
            <a:ext cx="2265044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5. Print the Value: d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6.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7. Right Sub Tree is NULL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402139" y="2820989"/>
            <a:ext cx="196361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8. Visit Right Sub Tree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627439" y="4562475"/>
            <a:ext cx="2351093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9. Print the Value: e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10.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11. Right Sub Tree is NULL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26190" y="1262064"/>
            <a:ext cx="206300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12. Visit Right Sub Tree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588000" y="2212976"/>
            <a:ext cx="194277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13. Print the Value: c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14. Visit Left Sub Tree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026149" y="4560888"/>
            <a:ext cx="236443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15. Print the Value: f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16.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17. Right Sub Tree is NULL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8728075" y="4568825"/>
            <a:ext cx="236443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18. Print the Value: g</a:t>
            </a:r>
            <a:endParaRPr lang="en-US" altLang="en-US" sz="1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19.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20. Right Sub Tree is NULL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8599489" y="2254251"/>
            <a:ext cx="206300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15. Visit Right Sub Tree</a:t>
            </a:r>
          </a:p>
        </p:txBody>
      </p:sp>
      <p:sp>
        <p:nvSpPr>
          <p:cNvPr id="76820" name="Title 1"/>
          <p:cNvSpPr txBox="1">
            <a:spLocks/>
          </p:cNvSpPr>
          <p:nvPr/>
        </p:nvSpPr>
        <p:spPr bwMode="auto">
          <a:xfrm>
            <a:off x="4471990" y="228600"/>
            <a:ext cx="740092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lnSpc>
                <a:spcPct val="90000"/>
              </a:lnSpc>
            </a:pPr>
            <a:r>
              <a:rPr lang="en-IN" altLang="en-US" sz="3600" b="1">
                <a:solidFill>
                  <a:srgbClr val="E00D50"/>
                </a:solidFill>
                <a:latin typeface="Raleway"/>
              </a:rPr>
              <a:t>PRE ORDER TRAVERSAL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6822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43469C-E0EE-4DF8-9F1B-C8AB147831DE}" type="slidenum">
              <a:rPr lang="en-US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2632116-3E5E-4A65-8B24-AC0E8C6EB2B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6" grpId="0" animBg="1"/>
      <p:bldP spid="56" grpId="1" animBg="1"/>
      <p:bldP spid="57" grpId="0" animBg="1"/>
      <p:bldP spid="57" grpId="1" animBg="1"/>
      <p:bldP spid="66" grpId="0" animBg="1"/>
      <p:bldP spid="66" grpId="1" animBg="1"/>
      <p:bldP spid="37" grpId="0" animBg="1"/>
      <p:bldP spid="37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36"/>
          <p:cNvGrpSpPr>
            <a:grpSpLocks/>
          </p:cNvGrpSpPr>
          <p:nvPr/>
        </p:nvGrpSpPr>
        <p:grpSpPr bwMode="auto">
          <a:xfrm>
            <a:off x="2106614" y="1504950"/>
            <a:ext cx="5253036" cy="3719513"/>
            <a:chOff x="861942" y="1219256"/>
            <a:chExt cx="4704956" cy="4523885"/>
          </a:xfrm>
        </p:grpSpPr>
        <p:sp>
          <p:nvSpPr>
            <p:cNvPr id="3" name="Oval 2"/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/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150099" y="5224463"/>
            <a:ext cx="46672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+  *  *  /  A  B  C  D  E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390651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35263" y="5568950"/>
            <a:ext cx="1020763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 bwMode="auto">
          <a:xfrm flipH="1">
            <a:off x="2058988" y="5094289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 bwMode="auto">
          <a:xfrm>
            <a:off x="2955925" y="5116514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62102" y="203201"/>
            <a:ext cx="10093324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7834" name="Slide Number Placeholder 1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634647-2B6B-47C3-9D99-11CEEC6EF76F}" type="slidenum">
              <a:rPr lang="en-US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17" name="Date Placeholder 1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523B880-5F79-48F7-AB01-7975A5E6B7B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2101" y="203201"/>
            <a:ext cx="10120313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Open Sans"/>
              </a:rPr>
              <a:t>Pre-Order Traversal (Root –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7" y="1597025"/>
            <a:ext cx="5335588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61063" y="3567113"/>
            <a:ext cx="6230937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b="1">
                <a:solidFill>
                  <a:srgbClr val="008000"/>
                </a:solidFill>
                <a:latin typeface="Open Sans"/>
              </a:rPr>
              <a:t>Pre-Order Traversal for above example of binary tree is :</a:t>
            </a:r>
          </a:p>
          <a:p>
            <a:pPr algn="ctr" eaLnBrk="1" hangingPunct="1"/>
            <a:r>
              <a:rPr lang="en-US" altLang="en-US"/>
              <a:t/>
            </a:r>
            <a:br>
              <a:rPr lang="en-US" altLang="en-US"/>
            </a:br>
            <a:r>
              <a:rPr lang="pt-BR" altLang="en-US" sz="3200" b="1"/>
              <a:t>A - B - D - I - J - F - C - G - K - H</a:t>
            </a:r>
          </a:p>
          <a:p>
            <a:pPr algn="ctr" eaLnBrk="1" hangingPunct="1"/>
            <a:endParaRPr lang="en-US" altLang="en-US" b="1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885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1CA62F-D0EC-429D-A02C-A4C3FF69ADBF}" type="slidenum">
              <a:rPr lang="en-US" altLang="en-US" smtClean="0"/>
              <a:pPr/>
              <a:t>76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5A8560-300D-4E40-B818-DB012E2A018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3"/>
          <p:cNvGrpSpPr>
            <a:grpSpLocks/>
          </p:cNvGrpSpPr>
          <p:nvPr/>
        </p:nvGrpSpPr>
        <p:grpSpPr bwMode="auto">
          <a:xfrm>
            <a:off x="7758113" y="1885951"/>
            <a:ext cx="3160713" cy="2301875"/>
            <a:chOff x="7619258" y="1376039"/>
            <a:chExt cx="3161193" cy="2302881"/>
          </a:xfrm>
        </p:grpSpPr>
        <p:sp>
          <p:nvSpPr>
            <p:cNvPr id="5" name="Oval 4"/>
            <p:cNvSpPr/>
            <p:nvPr/>
          </p:nvSpPr>
          <p:spPr>
            <a:xfrm>
              <a:off x="9143490" y="1376039"/>
              <a:ext cx="666851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284521" y="2166960"/>
              <a:ext cx="666851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115188" y="2166960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9692849" y="3049995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762432" y="3065877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19258" y="3049995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6" idx="0"/>
            </p:cNvCxnSpPr>
            <p:nvPr/>
          </p:nvCxnSpPr>
          <p:spPr>
            <a:xfrm flipH="1">
              <a:off x="8617947" y="1682561"/>
              <a:ext cx="525543" cy="48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6"/>
              <a:endCxn id="7" idx="0"/>
            </p:cNvCxnSpPr>
            <p:nvPr/>
          </p:nvCxnSpPr>
          <p:spPr>
            <a:xfrm>
              <a:off x="9810341" y="1682561"/>
              <a:ext cx="636684" cy="48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10" idx="0"/>
            </p:cNvCxnSpPr>
            <p:nvPr/>
          </p:nvCxnSpPr>
          <p:spPr>
            <a:xfrm flipH="1">
              <a:off x="7952684" y="2691063"/>
              <a:ext cx="430277" cy="358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5"/>
              <a:endCxn id="9" idx="7"/>
            </p:cNvCxnSpPr>
            <p:nvPr/>
          </p:nvCxnSpPr>
          <p:spPr>
            <a:xfrm>
              <a:off x="8852933" y="2691063"/>
              <a:ext cx="477911" cy="465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8" idx="0"/>
            </p:cNvCxnSpPr>
            <p:nvPr/>
          </p:nvCxnSpPr>
          <p:spPr>
            <a:xfrm flipH="1">
              <a:off x="10026274" y="2691063"/>
              <a:ext cx="185765" cy="358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875" name="TextBox 16"/>
          <p:cNvSpPr txBox="1">
            <a:spLocks noChangeArrowheads="1"/>
          </p:cNvSpPr>
          <p:nvPr/>
        </p:nvSpPr>
        <p:spPr bwMode="auto">
          <a:xfrm>
            <a:off x="7970838" y="4619625"/>
            <a:ext cx="2857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P -&gt; Q -&gt; S -&gt; T -&gt; R -&gt; U</a:t>
            </a:r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2101" y="203201"/>
            <a:ext cx="10120313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03439" y="1574800"/>
            <a:ext cx="4367212" cy="50783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 USING RECURSIVE: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 (ROOT)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= ROOT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Temp = 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(Temp)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Left(Temp) !=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Preorder (Left(Temp))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Right(Temp) !=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Preorder(Right(Temp))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Preorder	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7987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6A967-9779-4C7A-BBBB-6F6D2C8426B6}" type="slidenum">
              <a:rPr lang="en-US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00C1DDE-925E-4BEB-BC6F-90230027D351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11"/>
          <p:cNvGrpSpPr>
            <a:grpSpLocks/>
          </p:cNvGrpSpPr>
          <p:nvPr/>
        </p:nvGrpSpPr>
        <p:grpSpPr bwMode="auto">
          <a:xfrm>
            <a:off x="9899650" y="203201"/>
            <a:ext cx="2120900" cy="2303463"/>
            <a:chOff x="7619258" y="1376039"/>
            <a:chExt cx="3161193" cy="2302881"/>
          </a:xfrm>
        </p:grpSpPr>
        <p:sp>
          <p:nvSpPr>
            <p:cNvPr id="3" name="Oval 2"/>
            <p:cNvSpPr/>
            <p:nvPr/>
          </p:nvSpPr>
          <p:spPr>
            <a:xfrm>
              <a:off x="9143067" y="137603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284150" y="2168002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115560" y="2168002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9692016" y="305042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762115" y="3066300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619258" y="3050429"/>
              <a:ext cx="664892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  <a:endCxn id="4" idx="0"/>
            </p:cNvCxnSpPr>
            <p:nvPr/>
          </p:nvCxnSpPr>
          <p:spPr>
            <a:xfrm flipH="1">
              <a:off x="8617779" y="1682350"/>
              <a:ext cx="52528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3" idx="6"/>
              <a:endCxn id="5" idx="0"/>
            </p:cNvCxnSpPr>
            <p:nvPr/>
          </p:nvCxnSpPr>
          <p:spPr>
            <a:xfrm>
              <a:off x="9810324" y="1682350"/>
              <a:ext cx="63649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8" idx="0"/>
            </p:cNvCxnSpPr>
            <p:nvPr/>
          </p:nvCxnSpPr>
          <p:spPr>
            <a:xfrm flipH="1">
              <a:off x="7952888" y="2690157"/>
              <a:ext cx="430642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7" idx="7"/>
            </p:cNvCxnSpPr>
            <p:nvPr/>
          </p:nvCxnSpPr>
          <p:spPr>
            <a:xfrm>
              <a:off x="8852029" y="2690157"/>
              <a:ext cx="477965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0"/>
            </p:cNvCxnSpPr>
            <p:nvPr/>
          </p:nvCxnSpPr>
          <p:spPr>
            <a:xfrm flipH="1">
              <a:off x="10025646" y="2690157"/>
              <a:ext cx="186926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188547" y="105014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/>
              <a:t>Preorder(P)</a:t>
            </a:r>
          </a:p>
          <a:p>
            <a:pPr>
              <a:defRPr/>
            </a:pPr>
            <a:r>
              <a:rPr lang="en-US" sz="1400" dirty="0"/>
              <a:t>Temp = P </a:t>
            </a:r>
          </a:p>
          <a:p>
            <a:pPr>
              <a:defRPr/>
            </a:pPr>
            <a:r>
              <a:rPr lang="en-US" sz="1400" dirty="0"/>
              <a:t>P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pPr>
              <a:defRPr/>
            </a:pPr>
            <a:r>
              <a:rPr lang="en-US" sz="1400" dirty="0"/>
              <a:t>     Preorder (Q)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pPr>
              <a:defRPr/>
            </a:pPr>
            <a:r>
              <a:rPr lang="en-US" sz="1400" dirty="0"/>
              <a:t>     Preorder(R)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Preorder(P) 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00313" y="1762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7020" y="88792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/>
              <a:t>Preorder(Q)</a:t>
            </a:r>
          </a:p>
          <a:p>
            <a:pPr>
              <a:defRPr/>
            </a:pPr>
            <a:r>
              <a:rPr lang="en-US" b="0" dirty="0"/>
              <a:t>Temp = Q</a:t>
            </a:r>
          </a:p>
          <a:p>
            <a:pPr>
              <a:defRPr/>
            </a:pPr>
            <a:r>
              <a:rPr lang="en-US" b="0" dirty="0"/>
              <a:t>Q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pPr>
              <a:defRPr/>
            </a:pPr>
            <a:r>
              <a:rPr lang="en-US" b="0" dirty="0"/>
              <a:t>      Preorder (S)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Right(P)!=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pPr>
              <a:defRPr/>
            </a:pPr>
            <a:r>
              <a:rPr lang="en-US" b="0" dirty="0"/>
              <a:t>       Preorder(T)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Preorder(Q) 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878515" y="190500"/>
            <a:ext cx="434974" cy="4651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79332" y="105014"/>
            <a:ext cx="280825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/>
              <a:t>Preorder(S)</a:t>
            </a:r>
          </a:p>
          <a:p>
            <a:pPr>
              <a:defRPr/>
            </a:pPr>
            <a:r>
              <a:rPr lang="en-US" sz="1400" dirty="0"/>
              <a:t>Temp = S</a:t>
            </a:r>
          </a:p>
          <a:p>
            <a:pPr>
              <a:defRPr/>
            </a:pPr>
            <a:r>
              <a:rPr lang="en-US" sz="1400" dirty="0"/>
              <a:t>S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pPr>
              <a:defRPr/>
            </a:pPr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pPr>
              <a:defRPr/>
            </a:pPr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Preorder(S)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264524" y="180976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026" y="3534014"/>
            <a:ext cx="2773017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/>
              <a:t>Preorder(T)</a:t>
            </a:r>
          </a:p>
          <a:p>
            <a:pPr>
              <a:defRPr/>
            </a:pPr>
            <a:r>
              <a:rPr lang="en-US" sz="1400" dirty="0"/>
              <a:t>Temp = T</a:t>
            </a:r>
          </a:p>
          <a:p>
            <a:pPr>
              <a:defRPr/>
            </a:pPr>
            <a:r>
              <a:rPr lang="en-US" sz="1400" dirty="0"/>
              <a:t>T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pPr>
              <a:defRPr/>
            </a:pPr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pPr>
              <a:defRPr/>
            </a:pPr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Preorder(T)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952625" y="3611563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4178" y="354374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/>
              <a:t>Preorder(R)</a:t>
            </a:r>
          </a:p>
          <a:p>
            <a:pPr>
              <a:defRPr/>
            </a:pPr>
            <a:r>
              <a:rPr lang="en-US" b="0" dirty="0"/>
              <a:t>Temp = R</a:t>
            </a:r>
          </a:p>
          <a:p>
            <a:pPr>
              <a:defRPr/>
            </a:pPr>
            <a:r>
              <a:rPr lang="en-US" b="0" dirty="0"/>
              <a:t>R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pPr>
              <a:defRPr/>
            </a:pPr>
            <a:r>
              <a:rPr lang="en-US" b="0" dirty="0"/>
              <a:t>      Preorder (U)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pPr>
              <a:defRPr/>
            </a:pPr>
            <a:r>
              <a:rPr lang="en-US" b="0" dirty="0"/>
              <a:t>       Preorder()</a:t>
            </a:r>
            <a:r>
              <a:rPr lang="en-US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Preorder(R) 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960937" y="36115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3931" y="353401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/>
              <a:t>Preorder(U)</a:t>
            </a:r>
          </a:p>
          <a:p>
            <a:pPr>
              <a:defRPr/>
            </a:pPr>
            <a:r>
              <a:rPr lang="en-US" sz="1400" dirty="0"/>
              <a:t>Temp = U</a:t>
            </a:r>
          </a:p>
          <a:p>
            <a:pPr>
              <a:defRPr/>
            </a:pPr>
            <a:r>
              <a:rPr lang="en-US" sz="1400" dirty="0"/>
              <a:t>U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pPr>
              <a:defRPr/>
            </a:pPr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pPr>
              <a:defRPr/>
            </a:pPr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Preorder(U)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272462" y="3606801"/>
            <a:ext cx="431801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923" name="TextBox 16"/>
          <p:cNvSpPr txBox="1">
            <a:spLocks noChangeArrowheads="1"/>
          </p:cNvSpPr>
          <p:nvPr/>
        </p:nvSpPr>
        <p:spPr bwMode="auto">
          <a:xfrm>
            <a:off x="9718676" y="2617788"/>
            <a:ext cx="24447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>
                <a:latin typeface="Times New Roman" pitchFamily="18" charset="0"/>
                <a:cs typeface="Times New Roman" pitchFamily="18" charset="0"/>
              </a:rPr>
              <a:t>P -&gt; Q -&gt; S -&gt; T -&gt; R -&gt; U</a:t>
            </a:r>
            <a:endParaRPr lang="en-IN" altLang="en-US"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0925" name="Slide Number Placeholder 1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5EF298-F7A2-4DAB-AFFE-82678BF92EF2}" type="slidenum">
              <a:rPr lang="en-US" altLang="en-US" smtClean="0"/>
              <a:pPr/>
              <a:t>78</a:t>
            </a:fld>
            <a:endParaRPr lang="en-US" altLang="en-US" smtClean="0"/>
          </a:p>
        </p:txBody>
      </p:sp>
      <p:sp>
        <p:nvSpPr>
          <p:cNvPr id="16" name="Date Placeholder 1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FF5B9D-031A-4B89-B334-2BBDCB6D03E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0" grpId="0" animBg="1"/>
      <p:bldP spid="34" grpId="0" animBg="1"/>
      <p:bldP spid="38" grpId="0" animBg="1"/>
      <p:bldP spid="4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Box 19"/>
          <p:cNvSpPr txBox="1">
            <a:spLocks noChangeArrowheads="1"/>
          </p:cNvSpPr>
          <p:nvPr/>
        </p:nvSpPr>
        <p:spPr bwMode="auto">
          <a:xfrm>
            <a:off x="2408239" y="2343150"/>
            <a:ext cx="1981200" cy="193899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Function call Preorder(ROOT) // Preorder (P)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 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 : P</a:t>
            </a:r>
          </a:p>
        </p:txBody>
      </p:sp>
      <p:sp>
        <p:nvSpPr>
          <p:cNvPr id="81923" name="TextBox 21"/>
          <p:cNvSpPr txBox="1">
            <a:spLocks noChangeArrowheads="1"/>
          </p:cNvSpPr>
          <p:nvPr/>
        </p:nvSpPr>
        <p:spPr bwMode="auto">
          <a:xfrm>
            <a:off x="7151689" y="184150"/>
            <a:ext cx="2986087" cy="212365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Temp =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7: Left(Temp)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// Left(Temp) =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8: Preorder (Left(Temp))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// Preorder (S)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Preorder(ROOT) //Assume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 : P Q S</a:t>
            </a:r>
            <a:endParaRPr lang="en-IN" altLang="en-US" sz="1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4" name="TextBox 23"/>
          <p:cNvSpPr txBox="1">
            <a:spLocks noChangeArrowheads="1"/>
          </p:cNvSpPr>
          <p:nvPr/>
        </p:nvSpPr>
        <p:spPr bwMode="auto">
          <a:xfrm>
            <a:off x="4008439" y="123825"/>
            <a:ext cx="2760661" cy="212365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Temp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7: Left(Temp) = NULL   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// Left(Temp) =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8: Preorder(Left(Temp)) 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// Preorder (Q)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Preorder(ROOT) // Assume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 : P Q</a:t>
            </a:r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1925" name="Group 42"/>
          <p:cNvGrpSpPr>
            <a:grpSpLocks/>
          </p:cNvGrpSpPr>
          <p:nvPr/>
        </p:nvGrpSpPr>
        <p:grpSpPr bwMode="auto">
          <a:xfrm>
            <a:off x="4856163" y="2640014"/>
            <a:ext cx="1136651" cy="1165225"/>
            <a:chOff x="7619258" y="1376039"/>
            <a:chExt cx="3161193" cy="2302881"/>
          </a:xfrm>
        </p:grpSpPr>
        <p:sp>
          <p:nvSpPr>
            <p:cNvPr id="44" name="Oval 43"/>
            <p:cNvSpPr/>
            <p:nvPr/>
          </p:nvSpPr>
          <p:spPr>
            <a:xfrm>
              <a:off x="9142457" y="1376039"/>
              <a:ext cx="666678" cy="611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285933" y="2166674"/>
              <a:ext cx="666678" cy="61493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0113773" y="2166674"/>
              <a:ext cx="666678" cy="61493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694343" y="3051432"/>
              <a:ext cx="662261" cy="61180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762761" y="3067118"/>
              <a:ext cx="666678" cy="611802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619258" y="3051432"/>
              <a:ext cx="666675" cy="61180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>
              <a:stCxn id="44" idx="2"/>
              <a:endCxn id="45" idx="0"/>
            </p:cNvCxnSpPr>
            <p:nvPr/>
          </p:nvCxnSpPr>
          <p:spPr>
            <a:xfrm flipH="1">
              <a:off x="8617065" y="1683508"/>
              <a:ext cx="525392" cy="48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4" idx="6"/>
              <a:endCxn id="46" idx="0"/>
            </p:cNvCxnSpPr>
            <p:nvPr/>
          </p:nvCxnSpPr>
          <p:spPr>
            <a:xfrm>
              <a:off x="9809135" y="1683508"/>
              <a:ext cx="640184" cy="48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5" idx="3"/>
              <a:endCxn id="49" idx="0"/>
            </p:cNvCxnSpPr>
            <p:nvPr/>
          </p:nvCxnSpPr>
          <p:spPr>
            <a:xfrm flipH="1">
              <a:off x="7950387" y="2690625"/>
              <a:ext cx="432677" cy="36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5" idx="5"/>
              <a:endCxn id="48" idx="7"/>
            </p:cNvCxnSpPr>
            <p:nvPr/>
          </p:nvCxnSpPr>
          <p:spPr>
            <a:xfrm>
              <a:off x="8855479" y="2690625"/>
              <a:ext cx="476828" cy="464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3"/>
              <a:endCxn id="47" idx="0"/>
            </p:cNvCxnSpPr>
            <p:nvPr/>
          </p:nvCxnSpPr>
          <p:spPr>
            <a:xfrm flipH="1">
              <a:off x="10025472" y="2690625"/>
              <a:ext cx="185433" cy="36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926" name="Group 78"/>
          <p:cNvGrpSpPr>
            <a:grpSpLocks/>
          </p:cNvGrpSpPr>
          <p:nvPr/>
        </p:nvGrpSpPr>
        <p:grpSpPr bwMode="auto">
          <a:xfrm>
            <a:off x="3597275" y="4724401"/>
            <a:ext cx="1035051" cy="1700213"/>
            <a:chOff x="7619258" y="1376039"/>
            <a:chExt cx="3161193" cy="2302881"/>
          </a:xfrm>
        </p:grpSpPr>
        <p:sp>
          <p:nvSpPr>
            <p:cNvPr id="80" name="Oval 79"/>
            <p:cNvSpPr/>
            <p:nvPr/>
          </p:nvSpPr>
          <p:spPr>
            <a:xfrm>
              <a:off x="9141673" y="1376039"/>
              <a:ext cx="669087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283498" y="2167318"/>
              <a:ext cx="669087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0116214" y="2167318"/>
              <a:ext cx="664237" cy="612812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9694397" y="3051057"/>
              <a:ext cx="664240" cy="610661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763494" y="3066108"/>
              <a:ext cx="664240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7619258" y="3051057"/>
              <a:ext cx="664240" cy="6106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/>
            <p:cNvCxnSpPr>
              <a:stCxn id="80" idx="2"/>
              <a:endCxn id="81" idx="0"/>
            </p:cNvCxnSpPr>
            <p:nvPr/>
          </p:nvCxnSpPr>
          <p:spPr>
            <a:xfrm flipH="1">
              <a:off x="8618040" y="1681370"/>
              <a:ext cx="523633" cy="485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0" idx="6"/>
              <a:endCxn id="82" idx="0"/>
            </p:cNvCxnSpPr>
            <p:nvPr/>
          </p:nvCxnSpPr>
          <p:spPr>
            <a:xfrm>
              <a:off x="9810760" y="1681370"/>
              <a:ext cx="635149" cy="485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81" idx="3"/>
              <a:endCxn id="85" idx="0"/>
            </p:cNvCxnSpPr>
            <p:nvPr/>
          </p:nvCxnSpPr>
          <p:spPr>
            <a:xfrm flipH="1">
              <a:off x="7953803" y="2689821"/>
              <a:ext cx="426664" cy="361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1" idx="5"/>
              <a:endCxn id="84" idx="7"/>
            </p:cNvCxnSpPr>
            <p:nvPr/>
          </p:nvCxnSpPr>
          <p:spPr>
            <a:xfrm>
              <a:off x="8855616" y="2689821"/>
              <a:ext cx="475149" cy="466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2" idx="3"/>
              <a:endCxn id="83" idx="0"/>
            </p:cNvCxnSpPr>
            <p:nvPr/>
          </p:nvCxnSpPr>
          <p:spPr>
            <a:xfrm flipH="1">
              <a:off x="10024092" y="2689821"/>
              <a:ext cx="189091" cy="361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927" name="Group 92"/>
          <p:cNvGrpSpPr>
            <a:grpSpLocks/>
          </p:cNvGrpSpPr>
          <p:nvPr/>
        </p:nvGrpSpPr>
        <p:grpSpPr bwMode="auto">
          <a:xfrm>
            <a:off x="10461625" y="604838"/>
            <a:ext cx="1035051" cy="1162050"/>
            <a:chOff x="7619258" y="1376039"/>
            <a:chExt cx="3161193" cy="2302881"/>
          </a:xfrm>
        </p:grpSpPr>
        <p:sp>
          <p:nvSpPr>
            <p:cNvPr id="94" name="Oval 93"/>
            <p:cNvSpPr/>
            <p:nvPr/>
          </p:nvSpPr>
          <p:spPr>
            <a:xfrm>
              <a:off x="9141673" y="1376039"/>
              <a:ext cx="669087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283498" y="2168834"/>
              <a:ext cx="669087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0116214" y="2168834"/>
              <a:ext cx="664237" cy="6103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694397" y="3049718"/>
              <a:ext cx="664240" cy="613471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8763494" y="3065447"/>
              <a:ext cx="664240" cy="61347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619258" y="3049718"/>
              <a:ext cx="664240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Straight Arrow Connector 99"/>
            <p:cNvCxnSpPr>
              <a:stCxn id="94" idx="2"/>
              <a:endCxn id="95" idx="0"/>
            </p:cNvCxnSpPr>
            <p:nvPr/>
          </p:nvCxnSpPr>
          <p:spPr>
            <a:xfrm flipH="1">
              <a:off x="8618040" y="1681201"/>
              <a:ext cx="523633" cy="487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4" idx="6"/>
              <a:endCxn id="96" idx="0"/>
            </p:cNvCxnSpPr>
            <p:nvPr/>
          </p:nvCxnSpPr>
          <p:spPr>
            <a:xfrm>
              <a:off x="9810760" y="1681201"/>
              <a:ext cx="635149" cy="487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5" idx="3"/>
              <a:endCxn id="99" idx="0"/>
            </p:cNvCxnSpPr>
            <p:nvPr/>
          </p:nvCxnSpPr>
          <p:spPr>
            <a:xfrm flipH="1">
              <a:off x="7953803" y="2691072"/>
              <a:ext cx="426664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5" idx="5"/>
              <a:endCxn id="98" idx="7"/>
            </p:cNvCxnSpPr>
            <p:nvPr/>
          </p:nvCxnSpPr>
          <p:spPr>
            <a:xfrm>
              <a:off x="8855616" y="2691072"/>
              <a:ext cx="475149" cy="46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6" idx="3"/>
              <a:endCxn id="97" idx="0"/>
            </p:cNvCxnSpPr>
            <p:nvPr/>
          </p:nvCxnSpPr>
          <p:spPr>
            <a:xfrm flipH="1">
              <a:off x="10024092" y="2691072"/>
              <a:ext cx="189091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928" name="TextBox 104"/>
          <p:cNvSpPr txBox="1">
            <a:spLocks noChangeArrowheads="1"/>
          </p:cNvSpPr>
          <p:nvPr/>
        </p:nvSpPr>
        <p:spPr bwMode="auto">
          <a:xfrm>
            <a:off x="733427" y="4826001"/>
            <a:ext cx="2686050" cy="21240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Temp =  Q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10: Right(Temp)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 // Right(Temp) = T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11: Preorder(Right(Temp))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 // Preorder(T)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Preorder(ROOT) // Assume T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T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Print( Temp)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OUTPUT: P Q S T</a:t>
            </a:r>
          </a:p>
        </p:txBody>
      </p:sp>
      <p:grpSp>
        <p:nvGrpSpPr>
          <p:cNvPr id="81929" name="Group 107"/>
          <p:cNvGrpSpPr>
            <a:grpSpLocks/>
          </p:cNvGrpSpPr>
          <p:nvPr/>
        </p:nvGrpSpPr>
        <p:grpSpPr bwMode="auto">
          <a:xfrm>
            <a:off x="6954839" y="2584450"/>
            <a:ext cx="1036636" cy="1163638"/>
            <a:chOff x="7619258" y="1376039"/>
            <a:chExt cx="3161193" cy="2302881"/>
          </a:xfrm>
        </p:grpSpPr>
        <p:sp>
          <p:nvSpPr>
            <p:cNvPr id="109" name="Oval 108"/>
            <p:cNvSpPr/>
            <p:nvPr/>
          </p:nvSpPr>
          <p:spPr>
            <a:xfrm>
              <a:off x="9144182" y="1376039"/>
              <a:ext cx="668063" cy="6126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8287321" y="2167752"/>
              <a:ext cx="663220" cy="6126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10112388" y="2167752"/>
              <a:ext cx="668063" cy="61263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691220" y="3050576"/>
              <a:ext cx="668063" cy="61263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761742" y="3066284"/>
              <a:ext cx="668063" cy="61263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7619258" y="3050576"/>
              <a:ext cx="668063" cy="61263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Straight Arrow Connector 114"/>
            <p:cNvCxnSpPr>
              <a:stCxn id="109" idx="2"/>
              <a:endCxn id="110" idx="0"/>
            </p:cNvCxnSpPr>
            <p:nvPr/>
          </p:nvCxnSpPr>
          <p:spPr>
            <a:xfrm flipH="1">
              <a:off x="8616511" y="1680787"/>
              <a:ext cx="527671" cy="486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09" idx="6"/>
              <a:endCxn id="111" idx="0"/>
            </p:cNvCxnSpPr>
            <p:nvPr/>
          </p:nvCxnSpPr>
          <p:spPr>
            <a:xfrm>
              <a:off x="9812244" y="1680787"/>
              <a:ext cx="634177" cy="486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0" idx="3"/>
              <a:endCxn id="114" idx="0"/>
            </p:cNvCxnSpPr>
            <p:nvPr/>
          </p:nvCxnSpPr>
          <p:spPr>
            <a:xfrm flipH="1">
              <a:off x="7953288" y="2689278"/>
              <a:ext cx="430853" cy="36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0" idx="5"/>
              <a:endCxn id="113" idx="7"/>
            </p:cNvCxnSpPr>
            <p:nvPr/>
          </p:nvCxnSpPr>
          <p:spPr>
            <a:xfrm>
              <a:off x="8853720" y="2689278"/>
              <a:ext cx="479264" cy="468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11" idx="3"/>
              <a:endCxn id="112" idx="0"/>
            </p:cNvCxnSpPr>
            <p:nvPr/>
          </p:nvCxnSpPr>
          <p:spPr>
            <a:xfrm flipH="1">
              <a:off x="10025250" y="2689278"/>
              <a:ext cx="188802" cy="36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930" name="TextBox 119"/>
          <p:cNvSpPr txBox="1">
            <a:spLocks noChangeArrowheads="1"/>
          </p:cNvSpPr>
          <p:nvPr/>
        </p:nvSpPr>
        <p:spPr bwMode="auto">
          <a:xfrm>
            <a:off x="5676899" y="4632326"/>
            <a:ext cx="2736850" cy="21240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ROOT = P , Temp = P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10: Right (Temp)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 // Right(Temp) = R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11: Preorder (Right (Temp))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   // Preorder (R)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Preorder(ROOT) // Preorder (R 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R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OUTPUT: P Q S T R</a:t>
            </a:r>
          </a:p>
        </p:txBody>
      </p:sp>
      <p:grpSp>
        <p:nvGrpSpPr>
          <p:cNvPr id="81931" name="Group 130"/>
          <p:cNvGrpSpPr>
            <a:grpSpLocks/>
          </p:cNvGrpSpPr>
          <p:nvPr/>
        </p:nvGrpSpPr>
        <p:grpSpPr bwMode="auto">
          <a:xfrm>
            <a:off x="10979150" y="3276601"/>
            <a:ext cx="1035051" cy="1274763"/>
            <a:chOff x="7619258" y="1376039"/>
            <a:chExt cx="3161193" cy="2302881"/>
          </a:xfrm>
        </p:grpSpPr>
        <p:sp>
          <p:nvSpPr>
            <p:cNvPr id="132" name="Oval 131"/>
            <p:cNvSpPr/>
            <p:nvPr/>
          </p:nvSpPr>
          <p:spPr>
            <a:xfrm>
              <a:off x="9141673" y="1376039"/>
              <a:ext cx="66908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8283498" y="2167564"/>
              <a:ext cx="66908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10116214" y="2167564"/>
              <a:ext cx="66423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9694397" y="3050861"/>
              <a:ext cx="664240" cy="6108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8763494" y="3065201"/>
              <a:ext cx="664240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7619258" y="3050861"/>
              <a:ext cx="664240" cy="6108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8" name="Straight Arrow Connector 137"/>
            <p:cNvCxnSpPr>
              <a:stCxn id="132" idx="2"/>
              <a:endCxn id="133" idx="0"/>
            </p:cNvCxnSpPr>
            <p:nvPr/>
          </p:nvCxnSpPr>
          <p:spPr>
            <a:xfrm flipH="1">
              <a:off x="8618040" y="1682899"/>
              <a:ext cx="523633" cy="484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2" idx="6"/>
              <a:endCxn id="134" idx="0"/>
            </p:cNvCxnSpPr>
            <p:nvPr/>
          </p:nvCxnSpPr>
          <p:spPr>
            <a:xfrm>
              <a:off x="9810760" y="1682899"/>
              <a:ext cx="635149" cy="484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3" idx="3"/>
              <a:endCxn id="137" idx="0"/>
            </p:cNvCxnSpPr>
            <p:nvPr/>
          </p:nvCxnSpPr>
          <p:spPr>
            <a:xfrm flipH="1">
              <a:off x="7953803" y="2689512"/>
              <a:ext cx="426664" cy="361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3" idx="5"/>
              <a:endCxn id="136" idx="7"/>
            </p:cNvCxnSpPr>
            <p:nvPr/>
          </p:nvCxnSpPr>
          <p:spPr>
            <a:xfrm>
              <a:off x="8855616" y="2689512"/>
              <a:ext cx="475149" cy="467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34" idx="3"/>
              <a:endCxn id="135" idx="0"/>
            </p:cNvCxnSpPr>
            <p:nvPr/>
          </p:nvCxnSpPr>
          <p:spPr>
            <a:xfrm flipH="1">
              <a:off x="10024092" y="2689512"/>
              <a:ext cx="189091" cy="361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932" name="TextBox 142"/>
          <p:cNvSpPr txBox="1">
            <a:spLocks noChangeArrowheads="1"/>
          </p:cNvSpPr>
          <p:nvPr/>
        </p:nvSpPr>
        <p:spPr bwMode="auto">
          <a:xfrm>
            <a:off x="8461375" y="2535239"/>
            <a:ext cx="2471739" cy="249299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Temp = R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7: Left(Temp) = NULL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// Left(Temp) = U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8: Preorder (Left(Temp))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            // Preorder(U)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1: Preorder(ROOT) // Assume U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2: Temp = ROOT // Temp = U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3: Fails</a:t>
            </a:r>
          </a:p>
          <a:p>
            <a:r>
              <a:rPr lang="en-US" altLang="en-US" sz="1200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P Q S T R U</a:t>
            </a:r>
          </a:p>
          <a:p>
            <a:endParaRPr lang="en-IN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13: End</a:t>
            </a:r>
            <a:endParaRPr lang="en-US" altLang="en-US" sz="12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1933" name="Group 147"/>
          <p:cNvGrpSpPr>
            <a:grpSpLocks/>
          </p:cNvGrpSpPr>
          <p:nvPr/>
        </p:nvGrpSpPr>
        <p:grpSpPr bwMode="auto">
          <a:xfrm>
            <a:off x="10440988" y="5578475"/>
            <a:ext cx="1038226" cy="1162050"/>
            <a:chOff x="7619258" y="1376039"/>
            <a:chExt cx="3161193" cy="2302881"/>
          </a:xfrm>
        </p:grpSpPr>
        <p:sp>
          <p:nvSpPr>
            <p:cNvPr id="149" name="Oval 148"/>
            <p:cNvSpPr/>
            <p:nvPr/>
          </p:nvSpPr>
          <p:spPr>
            <a:xfrm>
              <a:off x="9141849" y="1376039"/>
              <a:ext cx="671876" cy="6134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8286299" y="2168834"/>
              <a:ext cx="662206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10113410" y="2168834"/>
              <a:ext cx="667041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9692883" y="3049718"/>
              <a:ext cx="667041" cy="61347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8759994" y="3065449"/>
              <a:ext cx="671873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7619258" y="3049718"/>
              <a:ext cx="667041" cy="6134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Straight Arrow Connector 154"/>
            <p:cNvCxnSpPr>
              <a:stCxn id="149" idx="2"/>
              <a:endCxn id="150" idx="0"/>
            </p:cNvCxnSpPr>
            <p:nvPr/>
          </p:nvCxnSpPr>
          <p:spPr>
            <a:xfrm flipH="1">
              <a:off x="8614985" y="1681203"/>
              <a:ext cx="526864" cy="4876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9" idx="6"/>
              <a:endCxn id="151" idx="0"/>
            </p:cNvCxnSpPr>
            <p:nvPr/>
          </p:nvCxnSpPr>
          <p:spPr>
            <a:xfrm>
              <a:off x="9813725" y="1681203"/>
              <a:ext cx="633204" cy="4876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50" idx="3"/>
              <a:endCxn id="154" idx="0"/>
            </p:cNvCxnSpPr>
            <p:nvPr/>
          </p:nvCxnSpPr>
          <p:spPr>
            <a:xfrm flipH="1">
              <a:off x="7952777" y="2691072"/>
              <a:ext cx="430194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50" idx="5"/>
              <a:endCxn id="153" idx="7"/>
            </p:cNvCxnSpPr>
            <p:nvPr/>
          </p:nvCxnSpPr>
          <p:spPr>
            <a:xfrm>
              <a:off x="8851832" y="2691072"/>
              <a:ext cx="483363" cy="46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1" idx="3"/>
              <a:endCxn id="152" idx="0"/>
            </p:cNvCxnSpPr>
            <p:nvPr/>
          </p:nvCxnSpPr>
          <p:spPr>
            <a:xfrm flipH="1">
              <a:off x="10026405" y="2691072"/>
              <a:ext cx="188510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3970338" y="3727450"/>
            <a:ext cx="431801" cy="425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705349" y="269875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6284912" y="173355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6757988" y="2581275"/>
            <a:ext cx="431801" cy="3921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9531350" y="1766888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11358562" y="2651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2670175" y="6477000"/>
            <a:ext cx="469900" cy="285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4652965" y="5984875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Oval 27"/>
          <p:cNvSpPr/>
          <p:nvPr/>
        </p:nvSpPr>
        <p:spPr>
          <a:xfrm>
            <a:off x="7799389" y="6286500"/>
            <a:ext cx="471486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Oval 28"/>
          <p:cNvSpPr/>
          <p:nvPr/>
        </p:nvSpPr>
        <p:spPr>
          <a:xfrm>
            <a:off x="11555414" y="6435725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Oval 29"/>
          <p:cNvSpPr/>
          <p:nvPr/>
        </p:nvSpPr>
        <p:spPr>
          <a:xfrm>
            <a:off x="10344150" y="4552950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Oval 30"/>
          <p:cNvSpPr/>
          <p:nvPr/>
        </p:nvSpPr>
        <p:spPr>
          <a:xfrm>
            <a:off x="11310940" y="2624138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1946" name="TextBox 1"/>
          <p:cNvSpPr txBox="1">
            <a:spLocks noChangeArrowheads="1"/>
          </p:cNvSpPr>
          <p:nvPr/>
        </p:nvSpPr>
        <p:spPr bwMode="auto">
          <a:xfrm>
            <a:off x="44450" y="1236664"/>
            <a:ext cx="2339975" cy="3785652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PREORDER USING RECURSIVE: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Step1: Preorder (ROOT)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Step2: Temp = ROOT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Step3: If Temp = 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         step4: Return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Step5: End If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6: Print (Temp)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Step7: If Left(Temp) !=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Step8: Preorder (Left(Temp))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Step9: End If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Step10: If Right(Temp) != NULL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Step11: Preorder(Right(Temp))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Step12: End If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Step13: End Preorder	</a:t>
            </a:r>
            <a:endParaRPr lang="en-IN" altLang="en-US" sz="1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1948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FE96A0-BDF6-44D3-835B-B3DFE733975D}" type="slidenum">
              <a:rPr lang="en-US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738ECA2-247B-4266-BC2E-FE35E8BC097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40177" y="325439"/>
            <a:ext cx="22891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3987" y="1503363"/>
            <a:ext cx="3916363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Linear Data Structure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Level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entities or nodes linked to gather to stimulate a hierarchy relation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– Down Approach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store information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Unidirectional </a:t>
            </a:r>
          </a:p>
        </p:txBody>
      </p:sp>
      <p:grpSp>
        <p:nvGrpSpPr>
          <p:cNvPr id="9220" name="Group 5"/>
          <p:cNvGrpSpPr>
            <a:grpSpLocks/>
          </p:cNvGrpSpPr>
          <p:nvPr/>
        </p:nvGrpSpPr>
        <p:grpSpPr bwMode="auto">
          <a:xfrm>
            <a:off x="6559550" y="698501"/>
            <a:ext cx="4332288" cy="5578483"/>
            <a:chOff x="6559467" y="699043"/>
            <a:chExt cx="3914429" cy="4880602"/>
          </a:xfrm>
        </p:grpSpPr>
        <p:sp>
          <p:nvSpPr>
            <p:cNvPr id="7" name="Oval 6"/>
            <p:cNvSpPr/>
            <p:nvPr/>
          </p:nvSpPr>
          <p:spPr>
            <a:xfrm>
              <a:off x="8201835" y="992101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7236495" y="2231000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9195861" y="2219889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6559467" y="3376842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7824592" y="3415732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8673746" y="3365731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9946043" y="3401843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6720118" y="4724076"/>
              <a:ext cx="243845" cy="28750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7305346" y="4739354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9657732" y="4697687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9162871" y="4711576"/>
              <a:ext cx="243845" cy="28750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8788497" y="4751854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>
              <a:off x="8329494" y="4761576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>
              <a:off x="7745701" y="4760187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1" name="Oval 20"/>
            <p:cNvSpPr/>
            <p:nvPr/>
          </p:nvSpPr>
          <p:spPr>
            <a:xfrm>
              <a:off x="10131078" y="4711576"/>
              <a:ext cx="243845" cy="28750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2" name="Straight Arrow Connector 21"/>
            <p:cNvCxnSpPr>
              <a:stCxn id="7" idx="3"/>
              <a:endCxn id="8" idx="7"/>
            </p:cNvCxnSpPr>
            <p:nvPr/>
          </p:nvCxnSpPr>
          <p:spPr>
            <a:xfrm flipH="1">
              <a:off x="7686891" y="1503217"/>
              <a:ext cx="590965" cy="815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5"/>
              <a:endCxn id="9" idx="1"/>
            </p:cNvCxnSpPr>
            <p:nvPr/>
          </p:nvCxnSpPr>
          <p:spPr>
            <a:xfrm>
              <a:off x="8652231" y="1503217"/>
              <a:ext cx="621087" cy="804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3"/>
              <a:endCxn id="10" idx="0"/>
            </p:cNvCxnSpPr>
            <p:nvPr/>
          </p:nvCxnSpPr>
          <p:spPr>
            <a:xfrm flipH="1">
              <a:off x="6823393" y="2742116"/>
              <a:ext cx="490559" cy="634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5"/>
              <a:endCxn id="11" idx="0"/>
            </p:cNvCxnSpPr>
            <p:nvPr/>
          </p:nvCxnSpPr>
          <p:spPr>
            <a:xfrm>
              <a:off x="7686891" y="2742116"/>
              <a:ext cx="401627" cy="67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3"/>
              <a:endCxn id="12" idx="7"/>
            </p:cNvCxnSpPr>
            <p:nvPr/>
          </p:nvCxnSpPr>
          <p:spPr>
            <a:xfrm flipH="1">
              <a:off x="9124142" y="2731004"/>
              <a:ext cx="149176" cy="722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5"/>
              <a:endCxn id="13" idx="0"/>
            </p:cNvCxnSpPr>
            <p:nvPr/>
          </p:nvCxnSpPr>
          <p:spPr>
            <a:xfrm>
              <a:off x="9646257" y="2731004"/>
              <a:ext cx="563713" cy="670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4"/>
              <a:endCxn id="14" idx="0"/>
            </p:cNvCxnSpPr>
            <p:nvPr/>
          </p:nvCxnSpPr>
          <p:spPr>
            <a:xfrm>
              <a:off x="6823393" y="3975459"/>
              <a:ext cx="18647" cy="748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4"/>
              <a:endCxn id="15" idx="1"/>
            </p:cNvCxnSpPr>
            <p:nvPr/>
          </p:nvCxnSpPr>
          <p:spPr>
            <a:xfrm>
              <a:off x="6823393" y="3975459"/>
              <a:ext cx="517812" cy="8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  <a:stCxn id="11" idx="3"/>
              <a:endCxn id="20" idx="0"/>
            </p:cNvCxnSpPr>
            <p:nvPr/>
          </p:nvCxnSpPr>
          <p:spPr>
            <a:xfrm flipH="1">
              <a:off x="7867623" y="3926847"/>
              <a:ext cx="32991" cy="833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cxnSpLocks/>
              <a:stCxn id="11" idx="5"/>
              <a:endCxn id="19" idx="1"/>
            </p:cNvCxnSpPr>
            <p:nvPr/>
          </p:nvCxnSpPr>
          <p:spPr>
            <a:xfrm>
              <a:off x="8274988" y="3926847"/>
              <a:ext cx="90367" cy="876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2" idx="3"/>
              <a:endCxn id="18" idx="0"/>
            </p:cNvCxnSpPr>
            <p:nvPr/>
          </p:nvCxnSpPr>
          <p:spPr>
            <a:xfrm>
              <a:off x="8751203" y="3876846"/>
              <a:ext cx="159217" cy="875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5"/>
              <a:endCxn id="17" idx="0"/>
            </p:cNvCxnSpPr>
            <p:nvPr/>
          </p:nvCxnSpPr>
          <p:spPr>
            <a:xfrm>
              <a:off x="9124142" y="3876846"/>
              <a:ext cx="160651" cy="834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3" idx="3"/>
              <a:endCxn id="16" idx="7"/>
            </p:cNvCxnSpPr>
            <p:nvPr/>
          </p:nvCxnSpPr>
          <p:spPr>
            <a:xfrm flipH="1">
              <a:off x="9865718" y="3912958"/>
              <a:ext cx="157782" cy="826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5"/>
              <a:endCxn id="21" idx="7"/>
            </p:cNvCxnSpPr>
            <p:nvPr/>
          </p:nvCxnSpPr>
          <p:spPr>
            <a:xfrm flipH="1">
              <a:off x="10339064" y="3912958"/>
              <a:ext cx="57375" cy="84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53" name="TextBox 35"/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2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Director</a:t>
              </a:r>
            </a:p>
          </p:txBody>
        </p:sp>
        <p:sp>
          <p:nvSpPr>
            <p:cNvPr id="9254" name="TextBox 36"/>
            <p:cNvSpPr txBox="1">
              <a:spLocks noChangeArrowheads="1"/>
            </p:cNvSpPr>
            <p:nvPr/>
          </p:nvSpPr>
          <p:spPr bwMode="auto">
            <a:xfrm>
              <a:off x="7969997" y="2346585"/>
              <a:ext cx="1139000" cy="323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FC4A7E"/>
                  </a:solidFill>
                  <a:latin typeface="Times New Roman" pitchFamily="18" charset="0"/>
                  <a:cs typeface="Times New Roman" pitchFamily="18" charset="0"/>
                </a:rPr>
                <a:t>Dean</a:t>
              </a:r>
            </a:p>
          </p:txBody>
        </p:sp>
        <p:sp>
          <p:nvSpPr>
            <p:cNvPr id="9255" name="TextBox 37"/>
            <p:cNvSpPr txBox="1">
              <a:spLocks noChangeArrowheads="1"/>
            </p:cNvSpPr>
            <p:nvPr/>
          </p:nvSpPr>
          <p:spPr bwMode="auto">
            <a:xfrm>
              <a:off x="7139692" y="3579269"/>
              <a:ext cx="704189" cy="323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 b="1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9256" name="TextBox 38"/>
            <p:cNvSpPr txBox="1">
              <a:spLocks noChangeArrowheads="1"/>
            </p:cNvSpPr>
            <p:nvPr/>
          </p:nvSpPr>
          <p:spPr bwMode="auto">
            <a:xfrm>
              <a:off x="9221727" y="3556190"/>
              <a:ext cx="704189" cy="323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IN" altLang="en-US" b="1">
                  <a:solidFill>
                    <a:srgbClr val="92D050"/>
                  </a:solidFill>
                  <a:latin typeface="Times New Roman" pitchFamily="18" charset="0"/>
                  <a:cs typeface="Times New Roman" pitchFamily="18" charset="0"/>
                </a:rPr>
                <a:t>HOD</a:t>
              </a:r>
            </a:p>
          </p:txBody>
        </p:sp>
        <p:sp>
          <p:nvSpPr>
            <p:cNvPr id="9257" name="TextBox 39"/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23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IN" altLang="en-US" b="1">
                  <a:solidFill>
                    <a:srgbClr val="34D4D0"/>
                  </a:solidFill>
                  <a:latin typeface="Times New Roman" pitchFamily="18" charset="0"/>
                  <a:cs typeface="Times New Roman" pitchFamily="18" charset="0"/>
                </a:rPr>
                <a:t>FACULTY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222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6C1492-20BC-49A1-A265-1878AC462BC6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4581B5-E41B-4685-BCE9-CE070B87DCC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2" y="2171700"/>
            <a:ext cx="1143000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62099" y="203200"/>
            <a:ext cx="10248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294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C84229-E7DF-4591-98C8-04A8908147C2}" type="slidenum">
              <a:rPr lang="en-US" altLang="en-US" smtClean="0"/>
              <a:pPr/>
              <a:t>80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736E6A3-358D-46BD-B583-66DF4606770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1579565" y="365125"/>
            <a:ext cx="9774236" cy="863600"/>
          </a:xfrm>
        </p:spPr>
        <p:txBody>
          <a:bodyPr/>
          <a:lstStyle/>
          <a:p>
            <a:pPr algn="ctr" eaLnBrk="1" hangingPunct="1"/>
            <a:r>
              <a:rPr lang="en-IN" altLang="en-US" sz="4000" b="1" smtClean="0">
                <a:solidFill>
                  <a:srgbClr val="E00D50"/>
                </a:solidFill>
                <a:latin typeface="Raleway"/>
              </a:rPr>
              <a:t>POST ORDER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7526" y="4167188"/>
            <a:ext cx="1758949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dirty="0"/>
              <a:t>BCA</a:t>
            </a:r>
          </a:p>
        </p:txBody>
      </p:sp>
      <p:sp>
        <p:nvSpPr>
          <p:cNvPr id="71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SCSA1304 Advanced Data Structures - III Sem CSE (2020-2024)      Dr. A. Jesudoss, Associate Professor, Dept of CSE, SIST</a:t>
            </a:r>
            <a:endParaRPr lang="es-ES" altLang="en-US"/>
          </a:p>
        </p:txBody>
      </p:sp>
      <p:sp>
        <p:nvSpPr>
          <p:cNvPr id="8397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A54F65-211B-4D43-B04C-395083CE1946}" type="slidenum">
              <a:rPr lang="es-ES" altLang="en-US" smtClean="0">
                <a:latin typeface="Arial" pitchFamily="34" charset="0"/>
              </a:rPr>
              <a:pPr/>
              <a:t>81</a:t>
            </a:fld>
            <a:endParaRPr lang="es-ES" altLang="en-US" smtClean="0">
              <a:latin typeface="Arial" pitchFamily="34" charset="0"/>
            </a:endParaRPr>
          </a:p>
        </p:txBody>
      </p:sp>
      <p:grpSp>
        <p:nvGrpSpPr>
          <p:cNvPr id="83974" name="Group 17"/>
          <p:cNvGrpSpPr>
            <a:grpSpLocks/>
          </p:cNvGrpSpPr>
          <p:nvPr/>
        </p:nvGrpSpPr>
        <p:grpSpPr bwMode="auto">
          <a:xfrm>
            <a:off x="3702051" y="2366964"/>
            <a:ext cx="2393950" cy="2217737"/>
            <a:chOff x="3032086" y="1155809"/>
            <a:chExt cx="2392533" cy="2217474"/>
          </a:xfrm>
        </p:grpSpPr>
        <p:sp>
          <p:nvSpPr>
            <p:cNvPr id="9" name="Oval 8"/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63BF67A-350D-49FA-BB44-E20831441246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77978" y="625034"/>
            <a:ext cx="7542213" cy="3920947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/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413125" y="884239"/>
            <a:ext cx="184339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1. Visit Left Sub Tree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1459707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0" name="Oval 59"/>
          <p:cNvSpPr/>
          <p:nvPr/>
        </p:nvSpPr>
        <p:spPr bwMode="auto">
          <a:xfrm>
            <a:off x="2822482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e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58948" y="5572747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5379920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f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6655572" y="5612435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g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991388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c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9327205" y="5612435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a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452563" y="2106614"/>
            <a:ext cx="184339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2. Visit Left Sub Tree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935038" y="4416425"/>
            <a:ext cx="221535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3.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4 Right Sub 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5. Print the Value: d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251325" y="2552700"/>
            <a:ext cx="196361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6. Visit Right Sub Tree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495675" y="4565650"/>
            <a:ext cx="2265044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7.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8. Right Sub 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9. Print the Value: e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10313" y="1143001"/>
            <a:ext cx="204966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11. Visit Right Sub Tree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635625" y="2314575"/>
            <a:ext cx="1942776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12. Visit Left Sub Tree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240464" y="4513264"/>
            <a:ext cx="236443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13.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14. Right Sub 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15. Print the Value: f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9059863" y="4630738"/>
            <a:ext cx="236443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16. Left Sub Tree is NULL</a:t>
            </a:r>
          </a:p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17. Right Sub Tree is NULL</a:t>
            </a:r>
          </a:p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18. Print the Value: g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8493126" y="1827214"/>
            <a:ext cx="206300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15. Visit Right Sub Tree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60851" y="2060575"/>
            <a:ext cx="194450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10. Print the Value: b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8816977" y="2243139"/>
            <a:ext cx="193488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19. Print the Value: c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315076" y="1125538"/>
            <a:ext cx="193488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1">
                <a:solidFill>
                  <a:srgbClr val="660066"/>
                </a:solidFill>
              </a:rPr>
              <a:t>20. Print the Value: a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85015" name="Title 1"/>
          <p:cNvSpPr txBox="1">
            <a:spLocks/>
          </p:cNvSpPr>
          <p:nvPr/>
        </p:nvSpPr>
        <p:spPr bwMode="auto">
          <a:xfrm>
            <a:off x="4471990" y="228600"/>
            <a:ext cx="740092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lnSpc>
                <a:spcPct val="90000"/>
              </a:lnSpc>
            </a:pPr>
            <a:r>
              <a:rPr lang="en-IN" altLang="en-US" sz="3600" b="1">
                <a:solidFill>
                  <a:srgbClr val="E00D50"/>
                </a:solidFill>
                <a:latin typeface="Raleway"/>
              </a:rPr>
              <a:t>POST ORDER TRAVERSAL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501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059CEF-06F6-4C85-8B97-E57E6C13DDF5}" type="slidenum">
              <a:rPr lang="en-US" altLang="en-US" smtClean="0"/>
              <a:pPr/>
              <a:t>82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1020D1-3BCA-458C-B0CA-8C26DD93972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6" grpId="0" animBg="1"/>
      <p:bldP spid="56" grpId="1" animBg="1"/>
      <p:bldP spid="57" grpId="0" animBg="1"/>
      <p:bldP spid="57" grpId="1" animBg="1"/>
      <p:bldP spid="66" grpId="0" animBg="1"/>
      <p:bldP spid="6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8" name="Group 36"/>
          <p:cNvGrpSpPr>
            <a:grpSpLocks/>
          </p:cNvGrpSpPr>
          <p:nvPr/>
        </p:nvGrpSpPr>
        <p:grpSpPr bwMode="auto">
          <a:xfrm>
            <a:off x="2106614" y="1504950"/>
            <a:ext cx="5253036" cy="3719513"/>
            <a:chOff x="861942" y="1219256"/>
            <a:chExt cx="4704956" cy="4523885"/>
          </a:xfrm>
        </p:grpSpPr>
        <p:sp>
          <p:nvSpPr>
            <p:cNvPr id="3" name="Oval 2"/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/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150099" y="5224463"/>
            <a:ext cx="46672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  B  / C  * D  * E +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390651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35263" y="5568950"/>
            <a:ext cx="1020763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 bwMode="auto">
          <a:xfrm flipH="1">
            <a:off x="2058988" y="5094289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 bwMode="auto">
          <a:xfrm>
            <a:off x="2955925" y="5116514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62102" y="203200"/>
            <a:ext cx="10093324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6026" name="Slide Number Placeholder 1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355705-84EF-466D-AB03-34CBB08BF408}" type="slidenum">
              <a:rPr lang="en-US" altLang="en-US" smtClean="0"/>
              <a:pPr/>
              <a:t>83</a:t>
            </a:fld>
            <a:endParaRPr lang="en-US" altLang="en-US" smtClean="0"/>
          </a:p>
        </p:txBody>
      </p:sp>
      <p:sp>
        <p:nvSpPr>
          <p:cNvPr id="17" name="Date Placeholder 1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7871840-83CA-43A5-9A0C-6EF2CBF47DD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2101" y="20320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r>
              <a:rPr lang="en-US" sz="3200" b="1" dirty="0">
                <a:latin typeface="Open Sans"/>
              </a:rPr>
              <a:t>Post-Order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7" y="1597025"/>
            <a:ext cx="5335588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845176" y="3549650"/>
            <a:ext cx="634365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b="1">
                <a:solidFill>
                  <a:srgbClr val="008000"/>
                </a:solidFill>
                <a:latin typeface="Open Sans"/>
              </a:rPr>
              <a:t>Post-Order Traversal for above example of binary tree is :</a:t>
            </a:r>
          </a:p>
          <a:p>
            <a:pPr algn="ctr" eaLnBrk="1" hangingPunct="1"/>
            <a:r>
              <a:rPr lang="en-US" altLang="en-US"/>
              <a:t/>
            </a:r>
            <a:br>
              <a:rPr lang="en-US" altLang="en-US"/>
            </a:br>
            <a:r>
              <a:rPr lang="pt-BR" altLang="en-US" sz="3200" b="1"/>
              <a:t>I - J - D - F - B - K - G - H - C - A</a:t>
            </a:r>
          </a:p>
          <a:p>
            <a:pPr algn="ctr" eaLnBrk="1" hangingPunct="1"/>
            <a:endParaRPr lang="en-US" altLang="en-US" b="1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7046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C5B89-5550-4761-A98D-38E124616EEF}" type="slidenum">
              <a:rPr lang="en-US" altLang="en-US" smtClean="0"/>
              <a:pPr/>
              <a:t>84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60CD90-D7EC-4137-ABC0-C20D1B5A747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Box 2"/>
          <p:cNvSpPr txBox="1">
            <a:spLocks noChangeArrowheads="1"/>
          </p:cNvSpPr>
          <p:nvPr/>
        </p:nvSpPr>
        <p:spPr bwMode="auto">
          <a:xfrm>
            <a:off x="1289051" y="1738314"/>
            <a:ext cx="4695826" cy="4801314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POSTORDER USING RECURSIVE: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POSTORDER(ROOT)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Temp = ROOT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temp = NULL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         Return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 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left(temp) ≠ NULL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         POSTORDER(left(temp))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 </a:t>
            </a:r>
          </a:p>
          <a:p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If right(temp) ≠ NULL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         POSTORDER(right(temp))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if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Print (temp) </a:t>
            </a:r>
          </a:p>
          <a:p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End POSTORDER </a:t>
            </a:r>
          </a:p>
          <a:p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8067" name="Group 3"/>
          <p:cNvGrpSpPr>
            <a:grpSpLocks/>
          </p:cNvGrpSpPr>
          <p:nvPr/>
        </p:nvGrpSpPr>
        <p:grpSpPr bwMode="auto">
          <a:xfrm>
            <a:off x="7188202" y="2987676"/>
            <a:ext cx="3160713" cy="2303463"/>
            <a:chOff x="7619258" y="1376039"/>
            <a:chExt cx="3161193" cy="2302881"/>
          </a:xfrm>
        </p:grpSpPr>
        <p:sp>
          <p:nvSpPr>
            <p:cNvPr id="5" name="Oval 4"/>
            <p:cNvSpPr/>
            <p:nvPr/>
          </p:nvSpPr>
          <p:spPr>
            <a:xfrm>
              <a:off x="9143489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284522" y="2168002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115187" y="2168002"/>
              <a:ext cx="665264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9692848" y="3050429"/>
              <a:ext cx="665264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762432" y="3066300"/>
              <a:ext cx="665264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19258" y="3050429"/>
              <a:ext cx="665264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>
              <a:stCxn id="5" idx="2"/>
              <a:endCxn id="6" idx="0"/>
            </p:cNvCxnSpPr>
            <p:nvPr/>
          </p:nvCxnSpPr>
          <p:spPr>
            <a:xfrm flipH="1">
              <a:off x="8617948" y="1682350"/>
              <a:ext cx="525542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6"/>
              <a:endCxn id="7" idx="0"/>
            </p:cNvCxnSpPr>
            <p:nvPr/>
          </p:nvCxnSpPr>
          <p:spPr>
            <a:xfrm>
              <a:off x="9810341" y="1682350"/>
              <a:ext cx="636685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10" idx="0"/>
            </p:cNvCxnSpPr>
            <p:nvPr/>
          </p:nvCxnSpPr>
          <p:spPr>
            <a:xfrm flipH="1">
              <a:off x="7952684" y="2690157"/>
              <a:ext cx="430278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5"/>
              <a:endCxn id="9" idx="7"/>
            </p:cNvCxnSpPr>
            <p:nvPr/>
          </p:nvCxnSpPr>
          <p:spPr>
            <a:xfrm>
              <a:off x="8852933" y="2690157"/>
              <a:ext cx="477910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8" idx="0"/>
            </p:cNvCxnSpPr>
            <p:nvPr/>
          </p:nvCxnSpPr>
          <p:spPr>
            <a:xfrm flipH="1">
              <a:off x="10026273" y="2690157"/>
              <a:ext cx="185766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068" name="TextBox 18"/>
          <p:cNvSpPr txBox="1">
            <a:spLocks noChangeArrowheads="1"/>
          </p:cNvSpPr>
          <p:nvPr/>
        </p:nvSpPr>
        <p:spPr bwMode="auto">
          <a:xfrm>
            <a:off x="5957889" y="5705475"/>
            <a:ext cx="6097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S -&gt; T -&gt; Q -&gt; U -&gt; R -&gt; P</a:t>
            </a:r>
            <a:endParaRPr lang="en-IN" alt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3663" y="1270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r>
              <a:rPr lang="en-US" sz="3200" b="1" dirty="0">
                <a:latin typeface="Open Sans"/>
              </a:rPr>
              <a:t>Post-Order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807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70FEAD-9CCE-4121-94A1-5102E5824953}" type="slidenum">
              <a:rPr lang="en-US" altLang="en-US" smtClean="0"/>
              <a:pPr/>
              <a:t>85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0D88B0F-619A-4FE5-89F1-41E07F29C3B2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11"/>
          <p:cNvGrpSpPr>
            <a:grpSpLocks/>
          </p:cNvGrpSpPr>
          <p:nvPr/>
        </p:nvGrpSpPr>
        <p:grpSpPr bwMode="auto">
          <a:xfrm>
            <a:off x="9899650" y="203201"/>
            <a:ext cx="2120900" cy="2303463"/>
            <a:chOff x="7619258" y="1376039"/>
            <a:chExt cx="3161193" cy="2302881"/>
          </a:xfrm>
        </p:grpSpPr>
        <p:sp>
          <p:nvSpPr>
            <p:cNvPr id="3" name="Oval 2"/>
            <p:cNvSpPr/>
            <p:nvPr/>
          </p:nvSpPr>
          <p:spPr>
            <a:xfrm>
              <a:off x="9143067" y="137603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284150" y="2168002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115560" y="2168002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9692016" y="3050429"/>
              <a:ext cx="667258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762115" y="3066300"/>
              <a:ext cx="66489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619258" y="3050429"/>
              <a:ext cx="664892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3" idx="2"/>
              <a:endCxn id="4" idx="0"/>
            </p:cNvCxnSpPr>
            <p:nvPr/>
          </p:nvCxnSpPr>
          <p:spPr>
            <a:xfrm flipH="1">
              <a:off x="8617779" y="1682350"/>
              <a:ext cx="52528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3" idx="6"/>
              <a:endCxn id="5" idx="0"/>
            </p:cNvCxnSpPr>
            <p:nvPr/>
          </p:nvCxnSpPr>
          <p:spPr>
            <a:xfrm>
              <a:off x="9810324" y="1682350"/>
              <a:ext cx="636498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8" idx="0"/>
            </p:cNvCxnSpPr>
            <p:nvPr/>
          </p:nvCxnSpPr>
          <p:spPr>
            <a:xfrm flipH="1">
              <a:off x="7952888" y="2690157"/>
              <a:ext cx="430642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5"/>
              <a:endCxn id="7" idx="7"/>
            </p:cNvCxnSpPr>
            <p:nvPr/>
          </p:nvCxnSpPr>
          <p:spPr>
            <a:xfrm>
              <a:off x="8852029" y="2690157"/>
              <a:ext cx="477965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0"/>
            </p:cNvCxnSpPr>
            <p:nvPr/>
          </p:nvCxnSpPr>
          <p:spPr>
            <a:xfrm flipH="1">
              <a:off x="10025646" y="2690157"/>
              <a:ext cx="186926" cy="36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188547" y="105014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Postorder</a:t>
            </a:r>
            <a:r>
              <a:rPr lang="en-US" sz="1400" b="1" dirty="0"/>
              <a:t>(P)</a:t>
            </a:r>
          </a:p>
          <a:p>
            <a:pPr>
              <a:defRPr/>
            </a:pPr>
            <a:r>
              <a:rPr lang="en-US" sz="1400" dirty="0"/>
              <a:t>Temp = P </a:t>
            </a:r>
          </a:p>
          <a:p>
            <a:pPr>
              <a:defRPr/>
            </a:pPr>
            <a:r>
              <a:rPr lang="en-US" sz="1400" dirty="0"/>
              <a:t>P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 (Q)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(R)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(P) 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500313" y="1762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7020" y="88792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 err="1"/>
              <a:t>Postorder</a:t>
            </a:r>
            <a:r>
              <a:rPr lang="en-US" dirty="0"/>
              <a:t>(Q)</a:t>
            </a:r>
          </a:p>
          <a:p>
            <a:pPr>
              <a:defRPr/>
            </a:pPr>
            <a:r>
              <a:rPr lang="en-US" b="0" dirty="0"/>
              <a:t>Temp = Q</a:t>
            </a:r>
          </a:p>
          <a:p>
            <a:pPr>
              <a:defRPr/>
            </a:pPr>
            <a:r>
              <a:rPr lang="en-US" b="0" dirty="0"/>
              <a:t>Q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pPr>
              <a:defRPr/>
            </a:pPr>
            <a:r>
              <a:rPr lang="en-US" b="0" dirty="0"/>
              <a:t>       </a:t>
            </a:r>
            <a:r>
              <a:rPr lang="en-US" b="0" dirty="0" err="1"/>
              <a:t>Postorder</a:t>
            </a:r>
            <a:r>
              <a:rPr lang="en-US" b="0" dirty="0"/>
              <a:t>(S)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Right(P)!=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pPr>
              <a:defRPr/>
            </a:pPr>
            <a:r>
              <a:rPr lang="en-US" b="0" dirty="0"/>
              <a:t>       </a:t>
            </a:r>
            <a:r>
              <a:rPr lang="en-US" b="0" dirty="0" err="1">
                <a:solidFill>
                  <a:prstClr val="black"/>
                </a:solidFill>
              </a:rPr>
              <a:t>Post</a:t>
            </a:r>
            <a:r>
              <a:rPr lang="en-US" b="0" dirty="0" err="1"/>
              <a:t>order</a:t>
            </a:r>
            <a:r>
              <a:rPr lang="en-US" b="0" dirty="0"/>
              <a:t>(T)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</a:t>
            </a:r>
            <a:r>
              <a:rPr lang="en-US" b="0" dirty="0" err="1">
                <a:solidFill>
                  <a:prstClr val="black"/>
                </a:solidFill>
              </a:rPr>
              <a:t>Post</a:t>
            </a:r>
            <a:r>
              <a:rPr lang="en-US" b="0" dirty="0" err="1"/>
              <a:t>order</a:t>
            </a:r>
            <a:r>
              <a:rPr lang="en-US" b="0" dirty="0"/>
              <a:t>(Q) 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878515" y="190500"/>
            <a:ext cx="434974" cy="4651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9271" y="105013"/>
            <a:ext cx="280825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Postorder</a:t>
            </a:r>
            <a:r>
              <a:rPr lang="en-US" sz="1400" b="1" dirty="0"/>
              <a:t>(S)</a:t>
            </a:r>
          </a:p>
          <a:p>
            <a:pPr>
              <a:defRPr/>
            </a:pPr>
            <a:r>
              <a:rPr lang="en-US" sz="1400" dirty="0"/>
              <a:t>Temp = S</a:t>
            </a:r>
          </a:p>
          <a:p>
            <a:pPr>
              <a:defRPr/>
            </a:pPr>
            <a:r>
              <a:rPr lang="en-US" sz="1400" dirty="0"/>
              <a:t>S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>
                <a:solidFill>
                  <a:prstClr val="black"/>
                </a:solidFill>
              </a:rPr>
              <a:t>Post</a:t>
            </a:r>
            <a:r>
              <a:rPr lang="en-US" sz="1400" dirty="0" err="1"/>
              <a:t>order</a:t>
            </a:r>
            <a:r>
              <a:rPr lang="en-US" sz="1400" dirty="0"/>
              <a:t>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pPr>
              <a:defRPr/>
            </a:pPr>
            <a:r>
              <a:rPr lang="en-US" sz="1400" dirty="0"/>
              <a:t>        </a:t>
            </a:r>
            <a:r>
              <a:rPr lang="en-US" sz="1400" dirty="0" err="1">
                <a:solidFill>
                  <a:prstClr val="black"/>
                </a:solidFill>
              </a:rPr>
              <a:t>Post</a:t>
            </a:r>
            <a:r>
              <a:rPr lang="en-US" sz="1400" dirty="0" err="1"/>
              <a:t>order</a:t>
            </a:r>
            <a:r>
              <a:rPr lang="en-US" sz="1400" dirty="0"/>
              <a:t>()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(S)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264524" y="180976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026" y="3534014"/>
            <a:ext cx="2773017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Postorder</a:t>
            </a:r>
            <a:r>
              <a:rPr lang="en-US" sz="1400" b="1" dirty="0"/>
              <a:t>(T)</a:t>
            </a:r>
          </a:p>
          <a:p>
            <a:pPr>
              <a:defRPr/>
            </a:pPr>
            <a:r>
              <a:rPr lang="en-US" sz="1400" dirty="0"/>
              <a:t>Temp = T</a:t>
            </a:r>
          </a:p>
          <a:p>
            <a:pPr>
              <a:defRPr/>
            </a:pPr>
            <a:r>
              <a:rPr lang="en-US" sz="1400" dirty="0"/>
              <a:t>T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pPr>
              <a:defRPr/>
            </a:pPr>
            <a:r>
              <a:rPr lang="en-US" sz="1400" dirty="0"/>
              <a:t>    </a:t>
            </a:r>
            <a:r>
              <a:rPr lang="en-US" sz="1400" dirty="0" err="1"/>
              <a:t>Postorder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(T)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952625" y="3611563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84178" y="354374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>
              <a:defRPr/>
            </a:pPr>
            <a:r>
              <a:rPr lang="en-US" dirty="0" err="1"/>
              <a:t>Postorder</a:t>
            </a:r>
            <a:r>
              <a:rPr lang="en-US" dirty="0"/>
              <a:t>(R)</a:t>
            </a:r>
          </a:p>
          <a:p>
            <a:pPr>
              <a:defRPr/>
            </a:pPr>
            <a:r>
              <a:rPr lang="en-US" b="0" dirty="0"/>
              <a:t>Temp = R</a:t>
            </a:r>
          </a:p>
          <a:p>
            <a:pPr>
              <a:defRPr/>
            </a:pPr>
            <a:r>
              <a:rPr lang="en-US" b="0" dirty="0"/>
              <a:t>R != Null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pPr>
              <a:defRPr/>
            </a:pPr>
            <a:r>
              <a:rPr lang="en-US" b="0" dirty="0"/>
              <a:t>      </a:t>
            </a:r>
            <a:r>
              <a:rPr lang="en-US" b="0" dirty="0" err="1"/>
              <a:t>Postorder</a:t>
            </a:r>
            <a:r>
              <a:rPr lang="en-US" b="0" dirty="0"/>
              <a:t> (U)</a:t>
            </a:r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pPr>
              <a:defRPr/>
            </a:pPr>
            <a:r>
              <a:rPr lang="en-US" b="0" dirty="0"/>
              <a:t>       </a:t>
            </a:r>
            <a:r>
              <a:rPr lang="en-US" b="0" dirty="0" err="1"/>
              <a:t>Postorder</a:t>
            </a:r>
            <a:r>
              <a:rPr lang="en-US" b="0" dirty="0"/>
              <a:t>()</a:t>
            </a:r>
            <a:r>
              <a:rPr lang="en-US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pPr>
              <a:defRPr/>
            </a:pPr>
            <a:r>
              <a:rPr lang="en-US" b="0" dirty="0"/>
              <a:t>End if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End </a:t>
            </a:r>
            <a:r>
              <a:rPr lang="en-US" b="0" dirty="0" err="1"/>
              <a:t>Postorder</a:t>
            </a:r>
            <a:r>
              <a:rPr lang="en-US" b="0" dirty="0"/>
              <a:t>(R) 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960937" y="36115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3931" y="3534013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/>
              <a:t>Postorder</a:t>
            </a:r>
            <a:r>
              <a:rPr lang="en-US" sz="1400" b="1" dirty="0"/>
              <a:t>(U)</a:t>
            </a:r>
          </a:p>
          <a:p>
            <a:pPr>
              <a:defRPr/>
            </a:pPr>
            <a:r>
              <a:rPr lang="en-US" sz="1400" dirty="0"/>
              <a:t>Temp = U</a:t>
            </a:r>
          </a:p>
          <a:p>
            <a:pPr>
              <a:defRPr/>
            </a:pPr>
            <a:r>
              <a:rPr lang="en-US" sz="1400" dirty="0"/>
              <a:t>U != Null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pPr>
              <a:defRPr/>
            </a:pPr>
            <a:r>
              <a:rPr lang="en-US" sz="1400" dirty="0"/>
              <a:t>    </a:t>
            </a:r>
            <a:r>
              <a:rPr lang="en-US" sz="1400" dirty="0" err="1"/>
              <a:t>Postorder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pPr>
              <a:defRPr/>
            </a:pPr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pPr>
              <a:defRPr/>
            </a:pPr>
            <a:r>
              <a:rPr lang="en-US" sz="1400" dirty="0"/>
              <a:t>End if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(U)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272462" y="3606801"/>
            <a:ext cx="431801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9115" name="TextBox 15"/>
          <p:cNvSpPr txBox="1">
            <a:spLocks noChangeArrowheads="1"/>
          </p:cNvSpPr>
          <p:nvPr/>
        </p:nvSpPr>
        <p:spPr bwMode="auto">
          <a:xfrm>
            <a:off x="9725027" y="2730500"/>
            <a:ext cx="2466974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>
                <a:latin typeface="Times New Roman" pitchFamily="18" charset="0"/>
                <a:cs typeface="Times New Roman" pitchFamily="18" charset="0"/>
              </a:rPr>
              <a:t>S -&gt; T -&gt; Q -&gt; U -&gt; R -&gt; P</a:t>
            </a:r>
            <a:endParaRPr lang="en-IN" altLang="en-US"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89117" name="Slide Number Placeholder 1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D1B243-960E-4733-B51B-5258809A0F87}" type="slidenum">
              <a:rPr lang="en-US" altLang="en-US" smtClean="0"/>
              <a:pPr/>
              <a:t>86</a:t>
            </a:fld>
            <a:endParaRPr lang="en-US" altLang="en-US" smtClean="0"/>
          </a:p>
        </p:txBody>
      </p:sp>
      <p:sp>
        <p:nvSpPr>
          <p:cNvPr id="16" name="Date Placeholder 1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1BBC39-4E24-46EC-B771-8CF41282EA6D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0" grpId="0" animBg="1"/>
      <p:bldP spid="34" grpId="0" animBg="1"/>
      <p:bldP spid="38" grpId="0" animBg="1"/>
      <p:bldP spid="4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9"/>
          <p:cNvSpPr txBox="1">
            <a:spLocks noChangeArrowheads="1"/>
          </p:cNvSpPr>
          <p:nvPr/>
        </p:nvSpPr>
        <p:spPr bwMode="auto">
          <a:xfrm>
            <a:off x="2117727" y="96839"/>
            <a:ext cx="2270124" cy="323165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ROOT // Temp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Left(Temp)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POSTORDER( Q)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ROOT // Temp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left(Q) = 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POSTORDER(S)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8: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 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</a:t>
            </a:r>
          </a:p>
        </p:txBody>
      </p:sp>
      <p:grpSp>
        <p:nvGrpSpPr>
          <p:cNvPr id="90115" name="Group 20"/>
          <p:cNvGrpSpPr>
            <a:grpSpLocks/>
          </p:cNvGrpSpPr>
          <p:nvPr/>
        </p:nvGrpSpPr>
        <p:grpSpPr bwMode="auto">
          <a:xfrm>
            <a:off x="4402138" y="1006475"/>
            <a:ext cx="1235076" cy="1633538"/>
            <a:chOff x="7619258" y="1376039"/>
            <a:chExt cx="3161193" cy="2302881"/>
          </a:xfrm>
        </p:grpSpPr>
        <p:sp>
          <p:nvSpPr>
            <p:cNvPr id="22" name="Oval 21"/>
            <p:cNvSpPr/>
            <p:nvPr/>
          </p:nvSpPr>
          <p:spPr>
            <a:xfrm>
              <a:off x="9142968" y="1376039"/>
              <a:ext cx="666370" cy="61320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285628" y="2168284"/>
              <a:ext cx="666370" cy="61096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0114081" y="2168284"/>
              <a:ext cx="666370" cy="61096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691505" y="3050047"/>
              <a:ext cx="666370" cy="61320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761024" y="3065714"/>
              <a:ext cx="666370" cy="61320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619258" y="3050047"/>
              <a:ext cx="666370" cy="61320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>
              <a:stCxn id="22" idx="2"/>
              <a:endCxn id="23" idx="0"/>
            </p:cNvCxnSpPr>
            <p:nvPr/>
          </p:nvCxnSpPr>
          <p:spPr>
            <a:xfrm flipH="1">
              <a:off x="8618813" y="1682643"/>
              <a:ext cx="524155" cy="485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2" idx="6"/>
              <a:endCxn id="24" idx="0"/>
            </p:cNvCxnSpPr>
            <p:nvPr/>
          </p:nvCxnSpPr>
          <p:spPr>
            <a:xfrm>
              <a:off x="9809338" y="1682643"/>
              <a:ext cx="637928" cy="485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3"/>
              <a:endCxn id="27" idx="0"/>
            </p:cNvCxnSpPr>
            <p:nvPr/>
          </p:nvCxnSpPr>
          <p:spPr>
            <a:xfrm flipH="1">
              <a:off x="7952443" y="2689733"/>
              <a:ext cx="430702" cy="360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3" idx="5"/>
              <a:endCxn id="26" idx="7"/>
            </p:cNvCxnSpPr>
            <p:nvPr/>
          </p:nvCxnSpPr>
          <p:spPr>
            <a:xfrm>
              <a:off x="8854480" y="2689733"/>
              <a:ext cx="475397" cy="465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3"/>
              <a:endCxn id="25" idx="0"/>
            </p:cNvCxnSpPr>
            <p:nvPr/>
          </p:nvCxnSpPr>
          <p:spPr>
            <a:xfrm flipH="1">
              <a:off x="10024690" y="2689733"/>
              <a:ext cx="186909" cy="360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116" name="TextBox 32"/>
          <p:cNvSpPr txBox="1">
            <a:spLocks noChangeArrowheads="1"/>
          </p:cNvSpPr>
          <p:nvPr/>
        </p:nvSpPr>
        <p:spPr bwMode="auto">
          <a:xfrm>
            <a:off x="5570540" y="314325"/>
            <a:ext cx="2397125" cy="138499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8: Right(Temp) = 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POSTORDER (T)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 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T</a:t>
            </a:r>
          </a:p>
        </p:txBody>
      </p:sp>
      <p:grpSp>
        <p:nvGrpSpPr>
          <p:cNvPr id="90117" name="Group 33"/>
          <p:cNvGrpSpPr>
            <a:grpSpLocks/>
          </p:cNvGrpSpPr>
          <p:nvPr/>
        </p:nvGrpSpPr>
        <p:grpSpPr bwMode="auto">
          <a:xfrm>
            <a:off x="10547351" y="323851"/>
            <a:ext cx="1235076" cy="1474788"/>
            <a:chOff x="7619258" y="1376039"/>
            <a:chExt cx="3161193" cy="2302881"/>
          </a:xfrm>
        </p:grpSpPr>
        <p:sp>
          <p:nvSpPr>
            <p:cNvPr id="35" name="Oval 34"/>
            <p:cNvSpPr/>
            <p:nvPr/>
          </p:nvSpPr>
          <p:spPr>
            <a:xfrm>
              <a:off x="9142971" y="1376039"/>
              <a:ext cx="666370" cy="61228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8285628" y="2166803"/>
              <a:ext cx="666370" cy="6122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114081" y="2166803"/>
              <a:ext cx="666370" cy="61228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691505" y="3049284"/>
              <a:ext cx="666370" cy="61228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8761027" y="3066636"/>
              <a:ext cx="666370" cy="61228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619258" y="3049284"/>
              <a:ext cx="666370" cy="6122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>
              <a:stCxn id="35" idx="2"/>
              <a:endCxn id="36" idx="0"/>
            </p:cNvCxnSpPr>
            <p:nvPr/>
          </p:nvCxnSpPr>
          <p:spPr>
            <a:xfrm flipH="1">
              <a:off x="8618813" y="1683420"/>
              <a:ext cx="524158" cy="4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5" idx="6"/>
              <a:endCxn id="37" idx="0"/>
            </p:cNvCxnSpPr>
            <p:nvPr/>
          </p:nvCxnSpPr>
          <p:spPr>
            <a:xfrm>
              <a:off x="9809340" y="1683420"/>
              <a:ext cx="637926" cy="4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3"/>
              <a:endCxn id="40" idx="0"/>
            </p:cNvCxnSpPr>
            <p:nvPr/>
          </p:nvCxnSpPr>
          <p:spPr>
            <a:xfrm flipH="1">
              <a:off x="7952443" y="2689846"/>
              <a:ext cx="430702" cy="35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5"/>
              <a:endCxn id="39" idx="7"/>
            </p:cNvCxnSpPr>
            <p:nvPr/>
          </p:nvCxnSpPr>
          <p:spPr>
            <a:xfrm>
              <a:off x="8854480" y="2689846"/>
              <a:ext cx="475399" cy="466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7" idx="3"/>
              <a:endCxn id="38" idx="0"/>
            </p:cNvCxnSpPr>
            <p:nvPr/>
          </p:nvCxnSpPr>
          <p:spPr>
            <a:xfrm flipH="1">
              <a:off x="10024690" y="2689846"/>
              <a:ext cx="186909" cy="35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118" name="TextBox 45"/>
          <p:cNvSpPr txBox="1">
            <a:spLocks noChangeArrowheads="1"/>
          </p:cNvSpPr>
          <p:nvPr/>
        </p:nvSpPr>
        <p:spPr bwMode="auto">
          <a:xfrm>
            <a:off x="8281987" y="354013"/>
            <a:ext cx="2051051" cy="138499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Q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8: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T Q</a:t>
            </a:r>
          </a:p>
        </p:txBody>
      </p:sp>
      <p:grpSp>
        <p:nvGrpSpPr>
          <p:cNvPr id="90119" name="Group 46"/>
          <p:cNvGrpSpPr>
            <a:grpSpLocks/>
          </p:cNvGrpSpPr>
          <p:nvPr/>
        </p:nvGrpSpPr>
        <p:grpSpPr bwMode="auto">
          <a:xfrm>
            <a:off x="5957888" y="1906589"/>
            <a:ext cx="1235076" cy="1268412"/>
            <a:chOff x="7619258" y="1376039"/>
            <a:chExt cx="3161193" cy="2302881"/>
          </a:xfrm>
        </p:grpSpPr>
        <p:sp>
          <p:nvSpPr>
            <p:cNvPr id="48" name="Oval 47"/>
            <p:cNvSpPr/>
            <p:nvPr/>
          </p:nvSpPr>
          <p:spPr>
            <a:xfrm>
              <a:off x="9142968" y="1376039"/>
              <a:ext cx="666370" cy="61390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285628" y="2168645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0114081" y="2168645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9691505" y="3050599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8761024" y="3065011"/>
              <a:ext cx="666370" cy="6139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19258" y="3050599"/>
              <a:ext cx="666370" cy="611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49" idx="0"/>
            </p:cNvCxnSpPr>
            <p:nvPr/>
          </p:nvCxnSpPr>
          <p:spPr>
            <a:xfrm flipH="1">
              <a:off x="8618813" y="1681553"/>
              <a:ext cx="524155" cy="487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6"/>
              <a:endCxn id="50" idx="0"/>
            </p:cNvCxnSpPr>
            <p:nvPr/>
          </p:nvCxnSpPr>
          <p:spPr>
            <a:xfrm>
              <a:off x="9809338" y="1681553"/>
              <a:ext cx="637928" cy="487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9" idx="3"/>
              <a:endCxn id="53" idx="0"/>
            </p:cNvCxnSpPr>
            <p:nvPr/>
          </p:nvCxnSpPr>
          <p:spPr>
            <a:xfrm flipH="1">
              <a:off x="7952443" y="2690325"/>
              <a:ext cx="430702" cy="36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5"/>
              <a:endCxn id="52" idx="7"/>
            </p:cNvCxnSpPr>
            <p:nvPr/>
          </p:nvCxnSpPr>
          <p:spPr>
            <a:xfrm>
              <a:off x="8854480" y="2690325"/>
              <a:ext cx="475397" cy="466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0" idx="3"/>
              <a:endCxn id="51" idx="0"/>
            </p:cNvCxnSpPr>
            <p:nvPr/>
          </p:nvCxnSpPr>
          <p:spPr>
            <a:xfrm flipH="1">
              <a:off x="10024690" y="2690325"/>
              <a:ext cx="186909" cy="36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120" name="TextBox 58"/>
          <p:cNvSpPr txBox="1">
            <a:spLocks noChangeArrowheads="1"/>
          </p:cNvSpPr>
          <p:nvPr/>
        </p:nvSpPr>
        <p:spPr bwMode="auto">
          <a:xfrm>
            <a:off x="3673476" y="3470276"/>
            <a:ext cx="1797051" cy="30480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Right(Temp)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7: POSTORDER (R)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5:left(temp) = U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POSTORDER(U)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U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6: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 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T Q U</a:t>
            </a:r>
          </a:p>
        </p:txBody>
      </p:sp>
      <p:grpSp>
        <p:nvGrpSpPr>
          <p:cNvPr id="90121" name="Group 59"/>
          <p:cNvGrpSpPr>
            <a:grpSpLocks/>
          </p:cNvGrpSpPr>
          <p:nvPr/>
        </p:nvGrpSpPr>
        <p:grpSpPr bwMode="auto">
          <a:xfrm>
            <a:off x="5721350" y="4100514"/>
            <a:ext cx="1162050" cy="1582737"/>
            <a:chOff x="7619258" y="1376039"/>
            <a:chExt cx="3161193" cy="2302881"/>
          </a:xfrm>
        </p:grpSpPr>
        <p:sp>
          <p:nvSpPr>
            <p:cNvPr id="61" name="Oval 60"/>
            <p:cNvSpPr/>
            <p:nvPr/>
          </p:nvSpPr>
          <p:spPr>
            <a:xfrm>
              <a:off x="9143714" y="1376039"/>
              <a:ext cx="665060" cy="61209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284318" y="2168304"/>
              <a:ext cx="665060" cy="61210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115391" y="2168304"/>
              <a:ext cx="665060" cy="612101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692171" y="3050651"/>
              <a:ext cx="665060" cy="61210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8763680" y="3066821"/>
              <a:ext cx="665060" cy="612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619258" y="3050651"/>
              <a:ext cx="665060" cy="61210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Arrow Connector 66"/>
            <p:cNvCxnSpPr>
              <a:stCxn id="61" idx="2"/>
              <a:endCxn id="62" idx="0"/>
            </p:cNvCxnSpPr>
            <p:nvPr/>
          </p:nvCxnSpPr>
          <p:spPr>
            <a:xfrm flipH="1">
              <a:off x="8616849" y="1683243"/>
              <a:ext cx="526866" cy="485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1" idx="6"/>
              <a:endCxn id="63" idx="0"/>
            </p:cNvCxnSpPr>
            <p:nvPr/>
          </p:nvCxnSpPr>
          <p:spPr>
            <a:xfrm>
              <a:off x="9808774" y="1683243"/>
              <a:ext cx="639148" cy="485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2" idx="3"/>
              <a:endCxn id="66" idx="0"/>
            </p:cNvCxnSpPr>
            <p:nvPr/>
          </p:nvCxnSpPr>
          <p:spPr>
            <a:xfrm flipH="1">
              <a:off x="7951789" y="2690321"/>
              <a:ext cx="431857" cy="3603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2" idx="5"/>
              <a:endCxn id="65" idx="7"/>
            </p:cNvCxnSpPr>
            <p:nvPr/>
          </p:nvCxnSpPr>
          <p:spPr>
            <a:xfrm>
              <a:off x="8854369" y="2690321"/>
              <a:ext cx="475043" cy="466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3" idx="3"/>
              <a:endCxn id="64" idx="0"/>
            </p:cNvCxnSpPr>
            <p:nvPr/>
          </p:nvCxnSpPr>
          <p:spPr>
            <a:xfrm flipH="1">
              <a:off x="10024703" y="2690321"/>
              <a:ext cx="185697" cy="3603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122" name="TextBox 71"/>
          <p:cNvSpPr txBox="1">
            <a:spLocks noChangeArrowheads="1"/>
          </p:cNvSpPr>
          <p:nvPr/>
        </p:nvSpPr>
        <p:spPr bwMode="auto">
          <a:xfrm>
            <a:off x="7151689" y="2787651"/>
            <a:ext cx="2049461" cy="181780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Root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8: Right(Temp)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9: POSTORDER (R) 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R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Step11:Print(Temp)</a:t>
            </a: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T Q U R</a:t>
            </a:r>
          </a:p>
        </p:txBody>
      </p:sp>
      <p:grpSp>
        <p:nvGrpSpPr>
          <p:cNvPr id="90123" name="Group 72"/>
          <p:cNvGrpSpPr>
            <a:grpSpLocks/>
          </p:cNvGrpSpPr>
          <p:nvPr/>
        </p:nvGrpSpPr>
        <p:grpSpPr bwMode="auto">
          <a:xfrm>
            <a:off x="7683501" y="4551363"/>
            <a:ext cx="1233488" cy="1473200"/>
            <a:chOff x="7619258" y="1376039"/>
            <a:chExt cx="3161193" cy="2302881"/>
          </a:xfrm>
        </p:grpSpPr>
        <p:sp>
          <p:nvSpPr>
            <p:cNvPr id="74" name="Oval 73"/>
            <p:cNvSpPr/>
            <p:nvPr/>
          </p:nvSpPr>
          <p:spPr>
            <a:xfrm>
              <a:off x="9144931" y="1376039"/>
              <a:ext cx="663157" cy="6129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286485" y="2167654"/>
              <a:ext cx="663160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0113224" y="2167654"/>
              <a:ext cx="667227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694171" y="3051086"/>
              <a:ext cx="663160" cy="6104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8762496" y="3065976"/>
              <a:ext cx="667227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7619258" y="3051086"/>
              <a:ext cx="667227" cy="6104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>
              <a:stCxn id="74" idx="2"/>
              <a:endCxn id="75" idx="0"/>
            </p:cNvCxnSpPr>
            <p:nvPr/>
          </p:nvCxnSpPr>
          <p:spPr>
            <a:xfrm flipH="1">
              <a:off x="8616031" y="1681269"/>
              <a:ext cx="528900" cy="48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4" idx="6"/>
              <a:endCxn id="76" idx="0"/>
            </p:cNvCxnSpPr>
            <p:nvPr/>
          </p:nvCxnSpPr>
          <p:spPr>
            <a:xfrm>
              <a:off x="9808088" y="1681269"/>
              <a:ext cx="638749" cy="48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5" idx="3"/>
              <a:endCxn id="79" idx="0"/>
            </p:cNvCxnSpPr>
            <p:nvPr/>
          </p:nvCxnSpPr>
          <p:spPr>
            <a:xfrm flipH="1">
              <a:off x="7952872" y="2691262"/>
              <a:ext cx="431257" cy="359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5" idx="5"/>
              <a:endCxn id="78" idx="7"/>
            </p:cNvCxnSpPr>
            <p:nvPr/>
          </p:nvCxnSpPr>
          <p:spPr>
            <a:xfrm>
              <a:off x="8852002" y="2691262"/>
              <a:ext cx="480078" cy="4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6" idx="3"/>
              <a:endCxn id="77" idx="0"/>
            </p:cNvCxnSpPr>
            <p:nvPr/>
          </p:nvCxnSpPr>
          <p:spPr>
            <a:xfrm flipH="1">
              <a:off x="10027785" y="2691262"/>
              <a:ext cx="183082" cy="359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124" name="TextBox 84"/>
          <p:cNvSpPr txBox="1">
            <a:spLocks noChangeArrowheads="1"/>
          </p:cNvSpPr>
          <p:nvPr/>
        </p:nvSpPr>
        <p:spPr bwMode="auto">
          <a:xfrm>
            <a:off x="9474202" y="2435226"/>
            <a:ext cx="2085975" cy="230832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ROOT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1: Temp = P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Fails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5: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8: Already visited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11:Print(temp)</a:t>
            </a:r>
          </a:p>
          <a:p>
            <a:endParaRPr lang="en-IN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1200" b="1">
                <a:latin typeface="Times New Roman" pitchFamily="18" charset="0"/>
                <a:cs typeface="Times New Roman" pitchFamily="18" charset="0"/>
              </a:rPr>
              <a:t>OUTPUT: S T Q U R P</a:t>
            </a:r>
          </a:p>
          <a:p>
            <a:endParaRPr lang="en-IN" altLang="en-US" sz="120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2: temp = Null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4: End</a:t>
            </a:r>
          </a:p>
          <a:p>
            <a:r>
              <a:rPr lang="en-IN" altLang="en-US" sz="1200">
                <a:latin typeface="Times New Roman" pitchFamily="18" charset="0"/>
                <a:cs typeface="Times New Roman" pitchFamily="18" charset="0"/>
              </a:rPr>
              <a:t>Step 12:End</a:t>
            </a:r>
          </a:p>
        </p:txBody>
      </p:sp>
      <p:grpSp>
        <p:nvGrpSpPr>
          <p:cNvPr id="90125" name="Group 85"/>
          <p:cNvGrpSpPr>
            <a:grpSpLocks/>
          </p:cNvGrpSpPr>
          <p:nvPr/>
        </p:nvGrpSpPr>
        <p:grpSpPr bwMode="auto">
          <a:xfrm>
            <a:off x="10123488" y="4892676"/>
            <a:ext cx="1235076" cy="1685925"/>
            <a:chOff x="7619258" y="1376039"/>
            <a:chExt cx="3161193" cy="2302881"/>
          </a:xfrm>
        </p:grpSpPr>
        <p:sp>
          <p:nvSpPr>
            <p:cNvPr id="87" name="Oval 86"/>
            <p:cNvSpPr/>
            <p:nvPr/>
          </p:nvSpPr>
          <p:spPr>
            <a:xfrm>
              <a:off x="9142968" y="1376039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8285628" y="2167519"/>
              <a:ext cx="666370" cy="613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10114081" y="2167519"/>
              <a:ext cx="666370" cy="613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691505" y="3050073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8761024" y="3067421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619258" y="3050073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Straight Arrow Connector 92"/>
            <p:cNvCxnSpPr>
              <a:stCxn id="87" idx="2"/>
              <a:endCxn id="88" idx="0"/>
            </p:cNvCxnSpPr>
            <p:nvPr/>
          </p:nvCxnSpPr>
          <p:spPr>
            <a:xfrm flipH="1">
              <a:off x="8618813" y="1681789"/>
              <a:ext cx="524155" cy="485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7" idx="6"/>
              <a:endCxn id="89" idx="0"/>
            </p:cNvCxnSpPr>
            <p:nvPr/>
          </p:nvCxnSpPr>
          <p:spPr>
            <a:xfrm>
              <a:off x="9809338" y="1681789"/>
              <a:ext cx="637928" cy="485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8" idx="3"/>
              <a:endCxn id="92" idx="0"/>
            </p:cNvCxnSpPr>
            <p:nvPr/>
          </p:nvCxnSpPr>
          <p:spPr>
            <a:xfrm flipH="1">
              <a:off x="7952443" y="2690112"/>
              <a:ext cx="430702" cy="35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8" idx="5"/>
              <a:endCxn id="91" idx="7"/>
            </p:cNvCxnSpPr>
            <p:nvPr/>
          </p:nvCxnSpPr>
          <p:spPr>
            <a:xfrm>
              <a:off x="8854480" y="2690112"/>
              <a:ext cx="475397" cy="466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9" idx="3"/>
              <a:endCxn id="90" idx="0"/>
            </p:cNvCxnSpPr>
            <p:nvPr/>
          </p:nvCxnSpPr>
          <p:spPr>
            <a:xfrm flipH="1">
              <a:off x="10024690" y="2690112"/>
              <a:ext cx="186909" cy="35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Oval 1"/>
          <p:cNvSpPr/>
          <p:nvPr/>
        </p:nvSpPr>
        <p:spPr>
          <a:xfrm>
            <a:off x="3455988" y="2713038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4900613" y="428625"/>
            <a:ext cx="4333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7421563" y="114776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7364413" y="2016125"/>
            <a:ext cx="374651" cy="401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3" name="Oval 102"/>
          <p:cNvSpPr/>
          <p:nvPr/>
        </p:nvSpPr>
        <p:spPr>
          <a:xfrm>
            <a:off x="9882188" y="1266826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/>
          <p:cNvSpPr/>
          <p:nvPr/>
        </p:nvSpPr>
        <p:spPr>
          <a:xfrm>
            <a:off x="11652252" y="157163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Oval 106"/>
          <p:cNvSpPr/>
          <p:nvPr/>
        </p:nvSpPr>
        <p:spPr>
          <a:xfrm>
            <a:off x="3922713" y="5518151"/>
            <a:ext cx="431801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9" name="Oval 108"/>
          <p:cNvSpPr/>
          <p:nvPr/>
        </p:nvSpPr>
        <p:spPr>
          <a:xfrm>
            <a:off x="5968999" y="36433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1" name="Oval 110"/>
          <p:cNvSpPr/>
          <p:nvPr/>
        </p:nvSpPr>
        <p:spPr>
          <a:xfrm>
            <a:off x="8826502" y="5422900"/>
            <a:ext cx="411163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3" name="Oval 112"/>
          <p:cNvSpPr/>
          <p:nvPr/>
        </p:nvSpPr>
        <p:spPr>
          <a:xfrm>
            <a:off x="8813802" y="3959225"/>
            <a:ext cx="315913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5" name="Oval 114"/>
          <p:cNvSpPr/>
          <p:nvPr/>
        </p:nvSpPr>
        <p:spPr>
          <a:xfrm>
            <a:off x="11018837" y="4265613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7" name="Oval 116"/>
          <p:cNvSpPr/>
          <p:nvPr/>
        </p:nvSpPr>
        <p:spPr>
          <a:xfrm>
            <a:off x="11547474" y="5289550"/>
            <a:ext cx="431801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0138" name="TextBox 2"/>
          <p:cNvSpPr txBox="1">
            <a:spLocks noChangeArrowheads="1"/>
          </p:cNvSpPr>
          <p:nvPr/>
        </p:nvSpPr>
        <p:spPr bwMode="auto">
          <a:xfrm>
            <a:off x="30164" y="2655889"/>
            <a:ext cx="2049461" cy="3970318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POSTORDER USING RECURSIVE: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POSTOREDER(ROOT)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1: Temp = ROOT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2: If temp = NULL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3:          Return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4: End if 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5: If left(temp) ≠ NULL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6:          POSTORDER(left(temp))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7: End if </a:t>
            </a:r>
          </a:p>
          <a:p>
            <a:endParaRPr lang="en-US" altLang="en-US" sz="1200" b="1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8: If right(temp) ≠ NULL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9:          POSTORDER(right(temp))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10:End if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11:Print (temp) </a:t>
            </a:r>
          </a:p>
          <a:p>
            <a:r>
              <a:rPr lang="en-US" altLang="en-US" sz="1200" b="1">
                <a:latin typeface="Times New Roman" pitchFamily="18" charset="0"/>
                <a:cs typeface="Times New Roman" pitchFamily="18" charset="0"/>
              </a:rPr>
              <a:t>Step 12:End POSTORDER </a:t>
            </a:r>
          </a:p>
          <a:p>
            <a:endParaRPr lang="en-IN" altLang="en-US" sz="1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0140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01046A5-F797-4FA4-9B3D-759FA8D03866}" type="slidenum">
              <a:rPr lang="en-US" altLang="en-US" smtClean="0"/>
              <a:pPr/>
              <a:t>87</a:t>
            </a:fld>
            <a:endParaRPr lang="en-US" altLang="en-US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13F4DED-C415-4590-9A96-052D3B789208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27764"/>
            <a:ext cx="8763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9" name="TextBox 5"/>
          <p:cNvSpPr txBox="1">
            <a:spLocks noChangeArrowheads="1"/>
          </p:cNvSpPr>
          <p:nvPr/>
        </p:nvSpPr>
        <p:spPr bwMode="auto">
          <a:xfrm>
            <a:off x="1544639" y="304801"/>
            <a:ext cx="9418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BINARY TREE TRAVERSAL</a:t>
            </a:r>
            <a:endParaRPr lang="en-I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477246" y="1012053"/>
          <a:ext cx="4131787" cy="4131945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131787"/>
              </a:tblGrid>
              <a:tr h="13773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ORDER: 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ROOT NODE -&gt; RIGHT CHILD</a:t>
                      </a:r>
                      <a:endParaRPr lang="en-IN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7731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NODE -&gt; LEFT CHILD -&gt; RIGHT CHILD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7731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RIGHT CHILD -&gt; ROOT NODE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1141" name="TextBox 8"/>
          <p:cNvSpPr txBox="1">
            <a:spLocks noChangeArrowheads="1"/>
          </p:cNvSpPr>
          <p:nvPr/>
        </p:nvSpPr>
        <p:spPr bwMode="auto">
          <a:xfrm>
            <a:off x="514351" y="1266825"/>
            <a:ext cx="6442075" cy="17843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Binary tree traversal can be implemented :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Recursive Approach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en-US" sz="3600" b="1">
                <a:latin typeface="Times New Roman" pitchFamily="18" charset="0"/>
                <a:cs typeface="Times New Roman" pitchFamily="18" charset="0"/>
              </a:rPr>
              <a:t>Iterative Approach</a:t>
            </a:r>
          </a:p>
          <a:p>
            <a:endParaRPr lang="en-IN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76300" y="3475039"/>
          <a:ext cx="10560050" cy="678359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80025"/>
                <a:gridCol w="5280025"/>
              </a:tblGrid>
              <a:tr h="5200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Recursive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</a:tr>
              <a:tr h="62635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method call where the method being called is the same as one making call (Function call itself)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Loop is repeated until the certain condition met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8" marR="91438" marT="45693" marB="45693"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1154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A47C60-4CC1-4657-8D31-55D7F99E9E10}" type="slidenum">
              <a:rPr lang="en-US" altLang="en-US" smtClean="0"/>
              <a:pPr/>
              <a:t>88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3624D9-26CF-4135-85A7-5D0A9503D75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264" y="1960563"/>
            <a:ext cx="5114924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00175" y="14605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In-Order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6914" y="2065339"/>
            <a:ext cx="538162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4239" y="1789113"/>
            <a:ext cx="53435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57575" y="1689100"/>
            <a:ext cx="52768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43264" y="1582739"/>
            <a:ext cx="5705476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62325" y="1582739"/>
            <a:ext cx="53721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90901" y="1582738"/>
            <a:ext cx="53435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217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8A188A-2A58-4B28-9989-5F624BC81E83}" type="slidenum">
              <a:rPr lang="en-US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9B1412-E5BF-462C-872C-9CAF3F12D784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0" y="303214"/>
            <a:ext cx="6096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 - Terminology</a:t>
            </a:r>
          </a:p>
        </p:txBody>
      </p:sp>
      <p:sp>
        <p:nvSpPr>
          <p:cNvPr id="10243" name="TextBox 8"/>
          <p:cNvSpPr txBox="1">
            <a:spLocks noChangeArrowheads="1"/>
          </p:cNvSpPr>
          <p:nvPr/>
        </p:nvSpPr>
        <p:spPr bwMode="auto">
          <a:xfrm>
            <a:off x="954089" y="1011238"/>
            <a:ext cx="10953749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US" altLang="en-US">
                <a:latin typeface="Calibri" pitchFamily="34" charset="0"/>
              </a:rPr>
              <a:t>In linear data structure data is organized in sequential order and in non-linear data structure data is organized in random order. </a:t>
            </a:r>
          </a:p>
          <a:p>
            <a:pPr algn="just" eaLnBrk="1" hangingPunct="1"/>
            <a:endParaRPr lang="en-US" altLang="en-US">
              <a:latin typeface="Calibri" pitchFamily="34" charset="0"/>
            </a:endParaRPr>
          </a:p>
          <a:p>
            <a:pPr algn="just" eaLnBrk="1" hangingPunct="1"/>
            <a:r>
              <a:rPr lang="en-US" altLang="en-US">
                <a:latin typeface="Calibri" pitchFamily="34" charset="0"/>
              </a:rPr>
              <a:t>A tree is a very popular non-linear data structure used in a wide range of applications. A tree data structure can be defined as follows :</a:t>
            </a:r>
          </a:p>
          <a:p>
            <a:pPr algn="just" eaLnBrk="1" hangingPunct="1"/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algn="just" eaLnBrk="1" hangingPunct="1"/>
            <a:r>
              <a:rPr lang="en-US" altLang="en-US" b="1">
                <a:solidFill>
                  <a:srgbClr val="333333"/>
                </a:solidFill>
                <a:latin typeface="Open Sans"/>
              </a:rPr>
              <a:t>Tree data structure is a collection of data (Node) which is organized in hierarchical structure recursively.</a:t>
            </a:r>
          </a:p>
          <a:p>
            <a:pPr algn="just" eaLnBrk="1" hangingPunct="1"/>
            <a:endParaRPr lang="en-US" altLang="en-US" b="1">
              <a:solidFill>
                <a:srgbClr val="333333"/>
              </a:solidFill>
              <a:latin typeface="Open Sans"/>
            </a:endParaRPr>
          </a:p>
          <a:p>
            <a:pPr eaLnBrk="1" hangingPunct="1"/>
            <a:r>
              <a:rPr lang="en-US" altLang="en-US" b="1">
                <a:latin typeface="Calibri" pitchFamily="34" charset="0"/>
              </a:rPr>
              <a:t>A tree ‘t’ is a finite nonempty set of elements.</a:t>
            </a:r>
          </a:p>
          <a:p>
            <a:pPr eaLnBrk="1" hangingPunct="1"/>
            <a:r>
              <a:rPr lang="en-IN" altLang="en-US" b="1">
                <a:latin typeface="Calibri" pitchFamily="34" charset="0"/>
              </a:rPr>
              <a:t>There is designated node at the top of the tree known as a root of the tree.</a:t>
            </a:r>
          </a:p>
          <a:p>
            <a:pPr eaLnBrk="1" hangingPunct="1"/>
            <a:r>
              <a:rPr lang="en-US" altLang="en-US" b="1">
                <a:latin typeface="Calibri" pitchFamily="34" charset="0"/>
              </a:rPr>
              <a:t>The remaining elements, if any, are partitioned into trees, which are called the subtrees of ‘t’.</a:t>
            </a:r>
            <a:endParaRPr lang="en-IN" altLang="en-US" b="1">
              <a:latin typeface="Calibri" pitchFamily="34" charset="0"/>
            </a:endParaRPr>
          </a:p>
          <a:p>
            <a:pPr algn="just" eaLnBrk="1" hangingPunct="1"/>
            <a:endParaRPr lang="en-US" altLang="en-US" b="1">
              <a:solidFill>
                <a:srgbClr val="333333"/>
              </a:solidFill>
              <a:latin typeface="Open Sans"/>
            </a:endParaRPr>
          </a:p>
          <a:p>
            <a:pPr eaLnBrk="1" hangingPunct="1"/>
            <a:r>
              <a:rPr lang="en-US" altLang="en-US">
                <a:solidFill>
                  <a:srgbClr val="333333"/>
                </a:solidFill>
                <a:latin typeface="Open Sans"/>
              </a:rPr>
              <a:t>In tree data structure, every individual element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Node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 Node in a tree data structure stores the actual data of that particular element and link to next element in Hierarchical structure.</a:t>
            </a:r>
            <a:r>
              <a:rPr lang="en-US" altLang="en-US">
                <a:latin typeface="Calibri" pitchFamily="34" charset="0"/>
              </a:rPr>
              <a:t/>
            </a:r>
            <a:br>
              <a:rPr lang="en-US" altLang="en-US">
                <a:latin typeface="Calibri" pitchFamily="34" charset="0"/>
              </a:rPr>
            </a:br>
            <a:r>
              <a:rPr lang="en-US" altLang="en-US">
                <a:latin typeface="Calibri" pitchFamily="34" charset="0"/>
              </a:rPr>
              <a:t/>
            </a:r>
            <a:br>
              <a:rPr lang="en-US" altLang="en-US">
                <a:latin typeface="Calibri" pitchFamily="34" charset="0"/>
              </a:rPr>
            </a:b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if we have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N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number of nodes then we can have a maximum of      </a:t>
            </a:r>
          </a:p>
          <a:p>
            <a:pPr eaLnBrk="1" hangingPunct="1"/>
            <a:r>
              <a:rPr lang="en-US" altLang="en-US" b="1">
                <a:solidFill>
                  <a:srgbClr val="333333"/>
                </a:solidFill>
                <a:latin typeface="Open Sans"/>
              </a:rPr>
              <a:t>N-1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number of links.</a:t>
            </a:r>
            <a:endParaRPr lang="en-US" altLang="en-US" b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0245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8F7B7A-33D5-4EA0-B4D6-F13DA8CAF993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CC0500D-8D7A-43C1-9C6C-428A67ECF5E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075" y="2147889"/>
            <a:ext cx="5467349" cy="394493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400175" y="14605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3189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6A3D0C-4902-4FB5-984B-412E1048367B}" type="slidenum">
              <a:rPr lang="en-US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4201C7-AD13-4196-9F15-D1E8CE13C5A7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Image for pos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0821" y="2178948"/>
            <a:ext cx="5953125" cy="2162175"/>
          </a:xfrm>
          <a:prstGeom prst="rect">
            <a:avLst/>
          </a:prstGeom>
          <a:ln w="381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400175" y="14605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Pre-Order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94212" name="Picture 2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4149" y="3260725"/>
            <a:ext cx="2830514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421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D91BFA-AADC-43C9-A9B4-FF1AF62C1FF9}" type="slidenum">
              <a:rPr lang="en-US" altLang="en-US" smtClean="0"/>
              <a:pPr/>
              <a:t>91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FB6AC1-9A22-417F-AB25-3867EAE3D31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Image for pos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101" y="2115411"/>
            <a:ext cx="6311349" cy="3478695"/>
          </a:xfrm>
          <a:prstGeom prst="rect">
            <a:avLst/>
          </a:prstGeom>
          <a:ln w="381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400175" y="146051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95236" name="TextBox 5"/>
          <p:cNvSpPr txBox="1">
            <a:spLocks noChangeArrowheads="1"/>
          </p:cNvSpPr>
          <p:nvPr/>
        </p:nvSpPr>
        <p:spPr bwMode="auto">
          <a:xfrm>
            <a:off x="7253289" y="2032000"/>
            <a:ext cx="4594226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2000">
                <a:solidFill>
                  <a:srgbClr val="292929"/>
                </a:solidFill>
                <a:latin typeface="medium-content-serif-font"/>
              </a:rPr>
              <a:t>If you just observe here, postorder traversal is just reverse of preorder traversal (1 3 6 2 5 4 if we traverse the right node first and then left node.)</a:t>
            </a:r>
          </a:p>
          <a:p>
            <a:pPr algn="just"/>
            <a:endParaRPr lang="en-US" altLang="en-US" sz="200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en-US" altLang="en-US" sz="2000">
                <a:solidFill>
                  <a:srgbClr val="292929"/>
                </a:solidFill>
                <a:latin typeface="medium-content-serif-font"/>
              </a:rPr>
              <a:t>So idea is follow the same technique as preorder traversal and instead of printing it push it to the another Stack so that they will come out in reverse order (LIFO).</a:t>
            </a:r>
          </a:p>
          <a:p>
            <a:pPr algn="just"/>
            <a:endParaRPr lang="en-US" altLang="en-US" sz="200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en-US" altLang="en-US" sz="2000">
                <a:solidFill>
                  <a:srgbClr val="292929"/>
                </a:solidFill>
                <a:latin typeface="medium-content-serif-font"/>
              </a:rPr>
              <a:t>At the end just pop all the items from the second Stack and print 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5238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7E0DF3F-42D0-478C-9300-1B6B7910FE60}" type="slidenum">
              <a:rPr lang="en-US" altLang="en-US" smtClean="0"/>
              <a:pPr/>
              <a:t>92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31BA835-5CE9-4B11-AAF0-A3F16B39176E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2"/>
          <p:cNvSpPr txBox="1">
            <a:spLocks noChangeArrowheads="1"/>
          </p:cNvSpPr>
          <p:nvPr/>
        </p:nvSpPr>
        <p:spPr bwMode="auto">
          <a:xfrm>
            <a:off x="1014412" y="1228725"/>
            <a:ext cx="10723563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en-US" sz="2000" b="1">
                <a:solidFill>
                  <a:srgbClr val="663300"/>
                </a:solidFill>
                <a:latin typeface="Gentium Basic"/>
              </a:rPr>
              <a:t>Traversing a tree</a:t>
            </a: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Before we dive into the binary search trees, the two general ways of traversing any tree: </a:t>
            </a: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depth-first search and breadth-first search.</a:t>
            </a:r>
          </a:p>
          <a:p>
            <a:pPr algn="just"/>
            <a:r>
              <a:rPr lang="en-US" altLang="en-US" sz="2000" b="1">
                <a:solidFill>
                  <a:srgbClr val="663300"/>
                </a:solidFill>
                <a:latin typeface="Gentium Basic"/>
              </a:rPr>
              <a:t>Depth-first search</a:t>
            </a: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Depth-first traversal is a technique in which branches of a tree will be fully explored before taking steps back and traversing other branches/leaves. </a:t>
            </a:r>
          </a:p>
          <a:p>
            <a:pPr algn="just"/>
            <a:endParaRPr lang="en-US" altLang="en-US" sz="2000">
              <a:solidFill>
                <a:srgbClr val="444444"/>
              </a:solidFill>
              <a:latin typeface="Gentium Book Basic"/>
            </a:endParaRP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The three most common traversal orders for depth-first search are: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Pre-order traversal: visit current node first, then children.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In-order traversal: visit left child first, then current node, then right child.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Post-order traversal: visit children first, then current node.</a:t>
            </a:r>
          </a:p>
          <a:p>
            <a:pPr algn="just"/>
            <a:r>
              <a:rPr lang="en-US" altLang="en-US" sz="2000" b="1">
                <a:solidFill>
                  <a:srgbClr val="663300"/>
                </a:solidFill>
                <a:latin typeface="Gentium Basic"/>
              </a:rPr>
              <a:t>Breadth-first search</a:t>
            </a: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The other way of traversing a tree is breadth-first search, where the different layers of a tree will be traversed one-by-one. This means that the root layer (containing one node) will always be visited first, then all nodes in the next layer, etc.</a:t>
            </a:r>
          </a:p>
          <a:p>
            <a:pPr algn="just"/>
            <a:r>
              <a:rPr lang="en-US" altLang="en-US" sz="2000">
                <a:solidFill>
                  <a:srgbClr val="444444"/>
                </a:solidFill>
                <a:latin typeface="Gentium Book Basic"/>
              </a:rPr>
              <a:t>In practice, this is usually done by putting nodes to visit in a queue. Using a queue guarantees certain nodes (those less deep in the tree) will be visited/processed first.</a:t>
            </a:r>
          </a:p>
          <a:p>
            <a:endParaRPr lang="en-US" altLang="en-US">
              <a:solidFill>
                <a:srgbClr val="444444"/>
              </a:solidFill>
              <a:latin typeface="Gentium Book Bas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0175" y="14605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626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57E40C-67AC-4DCB-AF35-E70B7EDAFE80}" type="slidenum">
              <a:rPr lang="en-US" altLang="en-US" smtClean="0"/>
              <a:pPr/>
              <a:t>93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EE248C-1706-4AF3-B2F3-59E7C25CF36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Breadth first traversal for binary trees in JS - DEV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898650"/>
            <a:ext cx="4017963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00175" y="146051"/>
            <a:ext cx="10629900" cy="1138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BREADTH FIRST SEARCH</a:t>
            </a:r>
            <a:r>
              <a:rPr lang="en-US" sz="20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28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97284" name="Title 1"/>
          <p:cNvSpPr txBox="1">
            <a:spLocks/>
          </p:cNvSpPr>
          <p:nvPr/>
        </p:nvSpPr>
        <p:spPr bwMode="auto">
          <a:xfrm>
            <a:off x="307975" y="1543050"/>
            <a:ext cx="4113212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sz="3200">
                <a:latin typeface="Calibri Light" pitchFamily="34" charset="0"/>
              </a:rPr>
              <a:t>Level Order Traversal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5339" y="2195513"/>
            <a:ext cx="4833938" cy="452596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IN" altLang="en-US" sz="2400" dirty="0"/>
              <a:t>Visit the root first</a:t>
            </a:r>
          </a:p>
          <a:p>
            <a:pPr algn="just">
              <a:defRPr/>
            </a:pPr>
            <a:r>
              <a:rPr lang="en-IN" altLang="en-US" sz="2400" dirty="0"/>
              <a:t>Visit the roots left child</a:t>
            </a:r>
          </a:p>
          <a:p>
            <a:pPr algn="just">
              <a:defRPr/>
            </a:pPr>
            <a:r>
              <a:rPr lang="en-IN" altLang="en-US" sz="2400" dirty="0"/>
              <a:t>Visit the roots right child</a:t>
            </a:r>
          </a:p>
          <a:p>
            <a:pPr algn="just">
              <a:defRPr/>
            </a:pPr>
            <a:r>
              <a:rPr lang="en-IN" altLang="en-US" sz="2400" dirty="0"/>
              <a:t>Continue the traverse at each level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IN" altLang="en-US" sz="2400" dirty="0"/>
          </a:p>
          <a:p>
            <a:pPr algn="just">
              <a:defRPr/>
            </a:pPr>
            <a:r>
              <a:rPr lang="en-IN" altLang="en-US" sz="2400" dirty="0"/>
              <a:t>Employs Queue Data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7287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140924-5B65-47FA-B420-B1BB41D48FBF}" type="slidenum">
              <a:rPr lang="en-US" altLang="en-US" smtClean="0"/>
              <a:pPr/>
              <a:t>94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759323C-42BD-4F09-9771-F3FCE0F655AF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1" y="1428751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57897" y="2214984"/>
            <a:ext cx="3113081" cy="2870200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chemeClr val="bg1"/>
                  </a:solidFill>
                </a:rPr>
                <a:t>b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>
                  <a:solidFill>
                    <a:schemeClr val="bg1"/>
                  </a:solidFill>
                </a:rPr>
                <a:t>c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chemeClr val="bg1"/>
                  </a:solidFill>
                </a:rPr>
                <a:t>f</a:t>
              </a:r>
            </a:p>
          </p:txBody>
        </p:sp>
        <p:cxnSp>
          <p:nvCxnSpPr>
            <p:cNvPr id="14" name="Straight Connector 13"/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5"/>
              <a:endCxn id="18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>
                  <a:solidFill>
                    <a:schemeClr val="bg1"/>
                  </a:solidFill>
                </a:rPr>
                <a:t>g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chemeClr val="bg1"/>
                  </a:solidFill>
                </a:rPr>
                <a:t>a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9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096001" y="2051051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37139" y="1422400"/>
            <a:ext cx="78098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queue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289" y="2016125"/>
            <a:ext cx="58169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root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096001" y="2562226"/>
          <a:ext cx="4608513" cy="3698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006976" y="2570164"/>
            <a:ext cx="7965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a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096001" y="3173414"/>
          <a:ext cx="4608513" cy="3698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995863" y="3194050"/>
            <a:ext cx="8077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b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096001" y="3743325"/>
          <a:ext cx="4608513" cy="3698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033963" y="3748088"/>
            <a:ext cx="78367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c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096001" y="4292601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995863" y="4283075"/>
            <a:ext cx="8077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d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096001" y="4921251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006974" y="4913313"/>
            <a:ext cx="80131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6096001" y="5534026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029200" y="5529264"/>
            <a:ext cx="75642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f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6096001" y="6230939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/>
                <a:gridCol w="658359"/>
                <a:gridCol w="658359"/>
                <a:gridCol w="658359"/>
                <a:gridCol w="658359"/>
                <a:gridCol w="658359"/>
                <a:gridCol w="658359"/>
              </a:tblGrid>
              <a:tr h="371475"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029200" y="6176963"/>
            <a:ext cx="79489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9814" y="203201"/>
            <a:ext cx="10629900" cy="1138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BREADTH FIRST SEARCH</a:t>
            </a:r>
            <a:r>
              <a:rPr lang="en-US" sz="20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28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8480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7A427D-8815-433E-8FDB-65E31587EDA9}" type="slidenum">
              <a:rPr lang="en-US" altLang="en-US" smtClean="0"/>
              <a:pPr/>
              <a:t>95</a:t>
            </a:fld>
            <a:endParaRPr lang="en-US" alt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5A0302-4DCE-412D-A943-EC2594475C55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9413" y="1389063"/>
            <a:ext cx="11812587" cy="37750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IN" altLang="en-US" sz="3200" dirty="0"/>
              <a:t>A </a:t>
            </a:r>
            <a:r>
              <a:rPr lang="en-IN" altLang="en-US" sz="3200" b="1" dirty="0">
                <a:solidFill>
                  <a:srgbClr val="FF4266"/>
                </a:solidFill>
              </a:rPr>
              <a:t>Binary Search Tree</a:t>
            </a:r>
            <a:r>
              <a:rPr lang="en-IN" altLang="en-US" sz="3200" dirty="0">
                <a:solidFill>
                  <a:srgbClr val="FF4266"/>
                </a:solidFill>
              </a:rPr>
              <a:t> </a:t>
            </a:r>
            <a:r>
              <a:rPr lang="en-IN" altLang="en-US" sz="3200" dirty="0"/>
              <a:t>is a </a:t>
            </a:r>
            <a:r>
              <a:rPr lang="en-IN" altLang="en-US" sz="3200" b="1" dirty="0">
                <a:solidFill>
                  <a:srgbClr val="FF4266"/>
                </a:solidFill>
              </a:rPr>
              <a:t>binary Tree</a:t>
            </a:r>
            <a:r>
              <a:rPr lang="en-IN" altLang="en-US" sz="32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IN" altLang="en-US" sz="3200" dirty="0"/>
              <a:t> It may be </a:t>
            </a:r>
            <a:r>
              <a:rPr lang="en-IN" altLang="en-US" sz="3200" b="1" dirty="0">
                <a:solidFill>
                  <a:srgbClr val="FF4266"/>
                </a:solidFill>
              </a:rPr>
              <a:t>empty</a:t>
            </a:r>
            <a:r>
              <a:rPr lang="en-IN" altLang="en-US" sz="32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IN" altLang="en-US" sz="3200" dirty="0"/>
              <a:t> If it is not empty then it satisfies the following properties:</a:t>
            </a: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IN" altLang="en-US" sz="2800" dirty="0"/>
              <a:t> Every element has a </a:t>
            </a:r>
            <a:r>
              <a:rPr lang="en-IN" altLang="en-US" sz="2800" b="1" dirty="0">
                <a:solidFill>
                  <a:srgbClr val="FF4266"/>
                </a:solidFill>
              </a:rPr>
              <a:t>key</a:t>
            </a:r>
            <a:r>
              <a:rPr lang="en-IN" altLang="en-US" sz="2800" dirty="0"/>
              <a:t> and no two elements have the same key</a:t>
            </a:r>
          </a:p>
          <a:p>
            <a:pPr lvl="1" indent="0">
              <a:buFont typeface="Wingdings" panose="05000000000000000000" pitchFamily="2" charset="2"/>
              <a:buChar char="v"/>
              <a:defRPr/>
            </a:pPr>
            <a:r>
              <a:rPr lang="en-IN" altLang="en-US" sz="2800" dirty="0"/>
              <a:t> The keys (if any) in the </a:t>
            </a:r>
            <a:r>
              <a:rPr lang="en-IN" altLang="en-US" sz="2800" b="1" dirty="0">
                <a:solidFill>
                  <a:srgbClr val="FF4266"/>
                </a:solidFill>
              </a:rPr>
              <a:t>left subtree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are </a:t>
            </a:r>
            <a:r>
              <a:rPr lang="en-IN" altLang="en-US" sz="2800" b="1" dirty="0">
                <a:solidFill>
                  <a:srgbClr val="FF4266"/>
                </a:solidFill>
              </a:rPr>
              <a:t>smaller than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the key in the root.</a:t>
            </a:r>
          </a:p>
          <a:p>
            <a:pPr lvl="1" indent="0">
              <a:buFont typeface="Wingdings" panose="05000000000000000000" pitchFamily="2" charset="2"/>
              <a:buChar char="v"/>
              <a:defRPr/>
            </a:pPr>
            <a:r>
              <a:rPr lang="en-IN" altLang="en-US" sz="2800" dirty="0"/>
              <a:t> The keys (if any) in the </a:t>
            </a:r>
            <a:r>
              <a:rPr lang="en-IN" altLang="en-US" sz="2800" b="1" dirty="0">
                <a:solidFill>
                  <a:srgbClr val="FF4266"/>
                </a:solidFill>
              </a:rPr>
              <a:t>right subtree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are </a:t>
            </a:r>
            <a:r>
              <a:rPr lang="en-IN" altLang="en-US" sz="2800" b="1" dirty="0">
                <a:solidFill>
                  <a:srgbClr val="FF4266"/>
                </a:solidFill>
              </a:rPr>
              <a:t>greater than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the key in the root.</a:t>
            </a:r>
          </a:p>
          <a:p>
            <a:pPr lvl="1" indent="0">
              <a:buFont typeface="Wingdings" panose="05000000000000000000" pitchFamily="2" charset="2"/>
              <a:buChar char="v"/>
              <a:defRPr/>
            </a:pPr>
            <a:r>
              <a:rPr lang="en-IN" altLang="en-US" sz="2800" dirty="0"/>
              <a:t> The </a:t>
            </a:r>
            <a:r>
              <a:rPr lang="en-IN" altLang="en-US" sz="2800" b="1" dirty="0">
                <a:solidFill>
                  <a:srgbClr val="FF4266"/>
                </a:solidFill>
              </a:rPr>
              <a:t>left</a:t>
            </a:r>
            <a:r>
              <a:rPr lang="en-IN" altLang="en-US" sz="2800" dirty="0"/>
              <a:t> and </a:t>
            </a:r>
            <a:r>
              <a:rPr lang="en-IN" altLang="en-US" sz="2800" b="1" dirty="0">
                <a:solidFill>
                  <a:srgbClr val="FF4266"/>
                </a:solidFill>
              </a:rPr>
              <a:t>right</a:t>
            </a:r>
            <a:r>
              <a:rPr lang="en-IN" altLang="en-US" sz="2800" dirty="0"/>
              <a:t> subtrees are also </a:t>
            </a:r>
            <a:r>
              <a:rPr lang="en-IN" altLang="en-US" sz="2800" b="1" dirty="0">
                <a:solidFill>
                  <a:srgbClr val="FF4266"/>
                </a:solidFill>
              </a:rPr>
              <a:t>binary search trees</a:t>
            </a:r>
            <a:r>
              <a:rPr lang="en-IN" altLang="en-US" sz="28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0175" y="14605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9933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9BBCF1-4B55-41ED-B31E-ABB77E5DCC03}" type="slidenum">
              <a:rPr lang="en-US" altLang="en-US" smtClean="0"/>
              <a:pPr/>
              <a:t>96</a:t>
            </a:fld>
            <a:endParaRPr lang="en-US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32A346-8C59-437F-9F18-4FB5193CDCD0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184276" y="2447925"/>
            <a:ext cx="3086100" cy="1825625"/>
            <a:chOff x="2658848" y="1155808"/>
            <a:chExt cx="3084520" cy="1825552"/>
          </a:xfrm>
        </p:grpSpPr>
        <p:sp>
          <p:nvSpPr>
            <p:cNvPr id="8" name="Oval 7"/>
            <p:cNvSpPr/>
            <p:nvPr/>
          </p:nvSpPr>
          <p:spPr bwMode="auto">
            <a:xfrm>
              <a:off x="2658848" y="2047947"/>
              <a:ext cx="913932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10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829436" y="2066997"/>
              <a:ext cx="913932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25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34622" y="1155808"/>
              <a:ext cx="915519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1" name="Straight Connector 10"/>
            <p:cNvCxnSpPr>
              <a:stCxn id="10" idx="2"/>
              <a:endCxn id="8" idx="0"/>
            </p:cNvCxnSpPr>
            <p:nvPr/>
          </p:nvCxnSpPr>
          <p:spPr bwMode="auto">
            <a:xfrm flipH="1">
              <a:off x="3115814" y="1612990"/>
              <a:ext cx="618808" cy="43495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6"/>
              <a:endCxn id="9" idx="0"/>
            </p:cNvCxnSpPr>
            <p:nvPr/>
          </p:nvCxnSpPr>
          <p:spPr bwMode="auto">
            <a:xfrm>
              <a:off x="4650141" y="1612990"/>
              <a:ext cx="636261" cy="45400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096000" y="2196249"/>
            <a:ext cx="5734372" cy="3239315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14" name="Oval 13"/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75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15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35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65</a:t>
              </a:r>
            </a:p>
          </p:txBody>
        </p:sp>
        <p:cxnSp>
          <p:nvCxnSpPr>
            <p:cNvPr id="19" name="Straight Connector 18"/>
            <p:cNvCxnSpPr>
              <a:stCxn id="14" idx="3"/>
              <a:endCxn id="16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4" idx="5"/>
              <a:endCxn id="17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8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5"/>
              <a:endCxn id="23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85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50</a:t>
              </a:r>
            </a:p>
          </p:txBody>
        </p:sp>
        <p:cxnSp>
          <p:nvCxnSpPr>
            <p:cNvPr id="25" name="Straight Connector 24"/>
            <p:cNvCxnSpPr>
              <a:stCxn id="24" idx="3"/>
              <a:endCxn id="14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5"/>
              <a:endCxn id="15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00150" y="34925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76325" y="1484314"/>
            <a:ext cx="2497138" cy="53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b="1"/>
              <a:t>20  10  25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15126" y="1450976"/>
            <a:ext cx="4773612" cy="53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b="1"/>
              <a:t>50  75  25  35  15  65  85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00360" name="Slide Number Placeholder 1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9AD33D-AFED-493B-A187-B4E24CBBCC41}" type="slidenum">
              <a:rPr lang="en-US" altLang="en-US" smtClean="0"/>
              <a:pPr/>
              <a:t>97</a:t>
            </a:fld>
            <a:endParaRPr lang="en-US" altLang="en-US" smtClean="0"/>
          </a:p>
        </p:txBody>
      </p:sp>
      <p:sp>
        <p:nvSpPr>
          <p:cNvPr id="27" name="Date Placeholder 2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651728E-5A97-4B7E-A9D7-7C13A7F8A183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9164" y="2306638"/>
            <a:ext cx="3548062" cy="4202112"/>
            <a:chOff x="1619250" y="1186797"/>
            <a:chExt cx="3863447" cy="5266391"/>
          </a:xfrm>
        </p:grpSpPr>
        <p:sp>
          <p:nvSpPr>
            <p:cNvPr id="8" name="Oval 7"/>
            <p:cNvSpPr/>
            <p:nvPr/>
          </p:nvSpPr>
          <p:spPr bwMode="auto">
            <a:xfrm>
              <a:off x="4568262" y="1186797"/>
              <a:ext cx="914435" cy="91520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100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41207" y="2082103"/>
              <a:ext cx="914435" cy="91520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772234" y="3236054"/>
              <a:ext cx="914436" cy="91321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80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17350" y="4386025"/>
              <a:ext cx="914435" cy="91520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70</a:t>
              </a:r>
            </a:p>
          </p:txBody>
        </p:sp>
        <p:cxnSp>
          <p:nvCxnSpPr>
            <p:cNvPr id="12" name="Straight Connector 11"/>
            <p:cNvCxnSpPr>
              <a:cxnSpLocks/>
              <a:stCxn id="8" idx="2"/>
              <a:endCxn id="9" idx="7"/>
            </p:cNvCxnSpPr>
            <p:nvPr/>
          </p:nvCxnSpPr>
          <p:spPr bwMode="auto">
            <a:xfrm flipH="1">
              <a:off x="4222539" y="1644398"/>
              <a:ext cx="345722" cy="57100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0"/>
            </p:cNvCxnSpPr>
            <p:nvPr/>
          </p:nvCxnSpPr>
          <p:spPr bwMode="auto">
            <a:xfrm flipH="1">
              <a:off x="3228587" y="2862015"/>
              <a:ext cx="345722" cy="37403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3"/>
              <a:endCxn id="11" idx="0"/>
            </p:cNvCxnSpPr>
            <p:nvPr/>
          </p:nvCxnSpPr>
          <p:spPr bwMode="auto">
            <a:xfrm flipH="1">
              <a:off x="2675431" y="4015965"/>
              <a:ext cx="229906" cy="37006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1619250" y="5537986"/>
              <a:ext cx="914435" cy="91520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60</a:t>
              </a:r>
            </a:p>
          </p:txBody>
        </p:sp>
        <p:cxnSp>
          <p:nvCxnSpPr>
            <p:cNvPr id="16" name="Straight Connector 15"/>
            <p:cNvCxnSpPr>
              <a:stCxn id="11" idx="3"/>
              <a:endCxn id="15" idx="0"/>
            </p:cNvCxnSpPr>
            <p:nvPr/>
          </p:nvCxnSpPr>
          <p:spPr>
            <a:xfrm flipH="1">
              <a:off x="2075604" y="5167926"/>
              <a:ext cx="274849" cy="37006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953251" y="1757363"/>
            <a:ext cx="4179888" cy="4572000"/>
            <a:chOff x="2314575" y="1168400"/>
            <a:chExt cx="5619750" cy="4572000"/>
          </a:xfrm>
        </p:grpSpPr>
        <p:sp>
          <p:nvSpPr>
            <p:cNvPr id="18" name="Oval 17"/>
            <p:cNvSpPr/>
            <p:nvPr/>
          </p:nvSpPr>
          <p:spPr bwMode="auto">
            <a:xfrm>
              <a:off x="2314575" y="1168400"/>
              <a:ext cx="913503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60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441513" y="2082800"/>
              <a:ext cx="915638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70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634617" y="2997200"/>
              <a:ext cx="915636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>
                  <a:solidFill>
                    <a:srgbClr val="FFFF00"/>
                  </a:solidFill>
                </a:rPr>
                <a:t>80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795704" y="3911600"/>
              <a:ext cx="915636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6739088" y="4826000"/>
              <a:ext cx="1195237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100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3" name="Straight Connector 22"/>
            <p:cNvCxnSpPr>
              <a:stCxn id="18" idx="5"/>
              <a:endCxn id="19" idx="1"/>
            </p:cNvCxnSpPr>
            <p:nvPr/>
          </p:nvCxnSpPr>
          <p:spPr>
            <a:xfrm>
              <a:off x="3095748" y="1947862"/>
              <a:ext cx="480230" cy="26828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5"/>
              <a:endCxn id="20" idx="1"/>
            </p:cNvCxnSpPr>
            <p:nvPr/>
          </p:nvCxnSpPr>
          <p:spPr>
            <a:xfrm>
              <a:off x="4222686" y="2862262"/>
              <a:ext cx="546394" cy="26828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5"/>
              <a:endCxn id="21" idx="1"/>
            </p:cNvCxnSpPr>
            <p:nvPr/>
          </p:nvCxnSpPr>
          <p:spPr>
            <a:xfrm>
              <a:off x="5415789" y="3776662"/>
              <a:ext cx="514378" cy="26828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5"/>
              <a:endCxn id="22" idx="1"/>
            </p:cNvCxnSpPr>
            <p:nvPr/>
          </p:nvCxnSpPr>
          <p:spPr>
            <a:xfrm>
              <a:off x="6576877" y="4692650"/>
              <a:ext cx="337228" cy="2667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00150" y="34925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3740" y="1608139"/>
            <a:ext cx="3233737" cy="53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b="1"/>
              <a:t>100  90  80  70  60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64526" y="1541464"/>
            <a:ext cx="3235324" cy="53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b="1"/>
              <a:t>60  70  80  90  100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01384" name="Slide Number Placeholder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8EB2CF-DFFE-42DC-B772-04CB3DE3C42A}" type="slidenum">
              <a:rPr lang="en-US" altLang="en-US" smtClean="0"/>
              <a:pPr/>
              <a:t>98</a:t>
            </a:fld>
            <a:endParaRPr lang="en-US" altLang="en-US" smtClean="0"/>
          </a:p>
        </p:txBody>
      </p:sp>
      <p:sp>
        <p:nvSpPr>
          <p:cNvPr id="27" name="Date Placeholder 2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AF614D2-E54E-48B8-B1E5-29D0F2FDD63A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096000" y="1868488"/>
            <a:ext cx="5129212" cy="4419600"/>
            <a:chOff x="1083928" y="1286727"/>
            <a:chExt cx="4593871" cy="4419771"/>
          </a:xfrm>
        </p:grpSpPr>
        <p:sp>
          <p:nvSpPr>
            <p:cNvPr id="5" name="Oval 4"/>
            <p:cNvSpPr/>
            <p:nvPr/>
          </p:nvSpPr>
          <p:spPr bwMode="auto">
            <a:xfrm>
              <a:off x="2400525" y="2329754"/>
              <a:ext cx="914225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90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762153" y="2463110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93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644121" y="3525189"/>
              <a:ext cx="911381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88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567832" y="3755385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91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1083928" y="4669820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>
                  <a:solidFill>
                    <a:srgbClr val="FFFF00"/>
                  </a:solidFill>
                </a:rPr>
                <a:t>87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723276" y="4792063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89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7" idx="0"/>
            </p:cNvCxnSpPr>
            <p:nvPr/>
          </p:nvCxnSpPr>
          <p:spPr bwMode="auto">
            <a:xfrm flipH="1">
              <a:off x="2100523" y="3109248"/>
              <a:ext cx="433652" cy="41594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5"/>
              <a:endCxn id="8" idx="0"/>
            </p:cNvCxnSpPr>
            <p:nvPr/>
          </p:nvCxnSpPr>
          <p:spPr bwMode="auto">
            <a:xfrm>
              <a:off x="3181099" y="3109248"/>
              <a:ext cx="844556" cy="6461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9" idx="0"/>
            </p:cNvCxnSpPr>
            <p:nvPr/>
          </p:nvCxnSpPr>
          <p:spPr bwMode="auto">
            <a:xfrm flipH="1">
              <a:off x="1541751" y="4306269"/>
              <a:ext cx="236021" cy="36355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5"/>
              <a:endCxn id="10" idx="0"/>
            </p:cNvCxnSpPr>
            <p:nvPr/>
          </p:nvCxnSpPr>
          <p:spPr bwMode="auto">
            <a:xfrm>
              <a:off x="2421852" y="4306269"/>
              <a:ext cx="759247" cy="48579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3434182" y="1286727"/>
              <a:ext cx="914224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6" name="Straight Connector 15"/>
            <p:cNvCxnSpPr>
              <a:stCxn id="15" idx="3"/>
              <a:endCxn id="5" idx="7"/>
            </p:cNvCxnSpPr>
            <p:nvPr/>
          </p:nvCxnSpPr>
          <p:spPr>
            <a:xfrm flipH="1">
              <a:off x="3181099" y="2067807"/>
              <a:ext cx="386733" cy="39530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5"/>
              <a:endCxn id="6" idx="1"/>
            </p:cNvCxnSpPr>
            <p:nvPr/>
          </p:nvCxnSpPr>
          <p:spPr>
            <a:xfrm>
              <a:off x="4214755" y="2067807"/>
              <a:ext cx="682469" cy="53024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00150" y="34925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102404" name="TextBox 19"/>
          <p:cNvSpPr txBox="1">
            <a:spLocks noChangeArrowheads="1"/>
          </p:cNvSpPr>
          <p:nvPr/>
        </p:nvSpPr>
        <p:spPr bwMode="auto">
          <a:xfrm>
            <a:off x="693739" y="1608139"/>
            <a:ext cx="5402261" cy="53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b="1"/>
              <a:t>92   93   90   91   88   89   87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SCSA1304 Advanced Data Structures - III Sem CSE (2020-2024)      Dr. A. Jesudoss, Associate Professor, Dept of CSE, SIST</a:t>
            </a:r>
            <a:endParaRPr lang="en-US"/>
          </a:p>
        </p:txBody>
      </p:sp>
      <p:sp>
        <p:nvSpPr>
          <p:cNvPr id="102406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2D8C42-3183-4194-BF28-595CD3C50F80}" type="slidenum">
              <a:rPr lang="en-US" altLang="en-US" smtClean="0"/>
              <a:pPr/>
              <a:t>99</a:t>
            </a:fld>
            <a:endParaRPr lang="en-US" altLang="en-US" smtClean="0"/>
          </a:p>
        </p:txBody>
      </p:sp>
      <p:sp>
        <p:nvSpPr>
          <p:cNvPr id="18" name="Date Placeholder 1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762A734-70CF-47E5-9B8B-62BFCCDD4BF9}" type="datetime1">
              <a:rPr lang="en-US"/>
              <a:pPr>
                <a:defRPr/>
              </a:pPr>
              <a:t>8/5/2021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7306</TotalTime>
  <Words>12259</Words>
  <Application>Microsoft Office PowerPoint</Application>
  <PresentationFormat>Custom</PresentationFormat>
  <Paragraphs>2739</Paragraphs>
  <Slides>132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50" baseType="lpstr">
      <vt:lpstr>Arial</vt:lpstr>
      <vt:lpstr>Calibri Light</vt:lpstr>
      <vt:lpstr>Calibri</vt:lpstr>
      <vt:lpstr>Raleway</vt:lpstr>
      <vt:lpstr>Times New Roman</vt:lpstr>
      <vt:lpstr>Open Sans</vt:lpstr>
      <vt:lpstr>Symbol</vt:lpstr>
      <vt:lpstr>Tahoma</vt:lpstr>
      <vt:lpstr>-apple-system</vt:lpstr>
      <vt:lpstr>proxima_novaregular</vt:lpstr>
      <vt:lpstr>Wingdings</vt:lpstr>
      <vt:lpstr>medium-content-serif-font</vt:lpstr>
      <vt:lpstr>Gentium Basic</vt:lpstr>
      <vt:lpstr>Gentium Book Basic</vt:lpstr>
      <vt:lpstr>MathJax_Main</vt:lpstr>
      <vt:lpstr>MathJax_Math-italic</vt:lpstr>
      <vt:lpstr>Roboto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Array Representation</vt:lpstr>
      <vt:lpstr>Example 1</vt:lpstr>
      <vt:lpstr>Example 1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    Special Binary Tree</vt:lpstr>
      <vt:lpstr>Slide 38</vt:lpstr>
      <vt:lpstr>Slide 39</vt:lpstr>
      <vt:lpstr>Slide 40</vt:lpstr>
      <vt:lpstr>Slide 41</vt:lpstr>
      <vt:lpstr>LEFT SKEWED TREE</vt:lpstr>
      <vt:lpstr>RIGHT SKEWED TREE</vt:lpstr>
      <vt:lpstr>Slide 44</vt:lpstr>
      <vt:lpstr>DEGENERATE BINARY TREE</vt:lpstr>
      <vt:lpstr>BALANCED BINARY TREE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IN ORDER TRAVERSAL</vt:lpstr>
      <vt:lpstr>IN ORDER TRAVERSAL</vt:lpstr>
      <vt:lpstr>Slide 67</vt:lpstr>
      <vt:lpstr>Slide 68</vt:lpstr>
      <vt:lpstr>Slide 69</vt:lpstr>
      <vt:lpstr>Slide 70</vt:lpstr>
      <vt:lpstr>Slide 71</vt:lpstr>
      <vt:lpstr>Slide 72</vt:lpstr>
      <vt:lpstr>PRE ORDER TRAVERSAL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POST ORDER TRAVERSAL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Example</vt:lpstr>
      <vt:lpstr>Identify:</vt:lpstr>
      <vt:lpstr>Slide 102</vt:lpstr>
      <vt:lpstr>ADT of BST</vt:lpstr>
      <vt:lpstr>Slide 104</vt:lpstr>
      <vt:lpstr>Search Algorithm (Recursive)</vt:lpstr>
      <vt:lpstr>Search Algorithm (Iterative)</vt:lpstr>
      <vt:lpstr>Minimum &amp; Maximum</vt:lpstr>
      <vt:lpstr>Successor</vt:lpstr>
      <vt:lpstr>Slide 109</vt:lpstr>
      <vt:lpstr>Slide 110</vt:lpstr>
      <vt:lpstr>Slide 111</vt:lpstr>
      <vt:lpstr>Successor</vt:lpstr>
      <vt:lpstr>Slide 113</vt:lpstr>
      <vt:lpstr>Pseudocode</vt:lpstr>
      <vt:lpstr>Predecessor</vt:lpstr>
      <vt:lpstr>Pseudocode</vt:lpstr>
      <vt:lpstr>Slide 117</vt:lpstr>
      <vt:lpstr>Slide 118</vt:lpstr>
      <vt:lpstr>Slide 119</vt:lpstr>
      <vt:lpstr>BST-Deletion</vt:lpstr>
      <vt:lpstr>Slide 121</vt:lpstr>
      <vt:lpstr>Slide 122</vt:lpstr>
      <vt:lpstr>Slide 123</vt:lpstr>
      <vt:lpstr>BINARY SEARCH TREE (BST) - DELETION </vt:lpstr>
      <vt:lpstr>BINARY SEARCH TREE (BST) - DELETION </vt:lpstr>
      <vt:lpstr>Slide 126</vt:lpstr>
      <vt:lpstr>Slide 127</vt:lpstr>
      <vt:lpstr>Slide 128</vt:lpstr>
      <vt:lpstr>Slide 129</vt:lpstr>
      <vt:lpstr>Slide 130</vt:lpstr>
      <vt:lpstr>Conversions</vt:lpstr>
      <vt:lpstr>Slide 132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online</cp:lastModifiedBy>
  <cp:revision>341</cp:revision>
  <dcterms:created xsi:type="dcterms:W3CDTF">2017-11-09T17:58:25Z</dcterms:created>
  <dcterms:modified xsi:type="dcterms:W3CDTF">2021-08-05T08:55:39Z</dcterms:modified>
</cp:coreProperties>
</file>